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3417"/>
    <a:srgbClr val="F1F5D9"/>
    <a:srgbClr val="B6D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420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919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525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670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76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991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261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448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19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34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036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476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BF8B6-E705-4D9A-80A2-CF88CBABC01D}" type="datetimeFigureOut">
              <a:rPr lang="en-AU" smtClean="0"/>
              <a:pPr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E183-629E-4009-BE3A-299B0A2FB7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198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hyperlink" Target="mailto:donna.b@grampianscommunityhealth.org.au" TargetMode="Externa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hyperlink" Target="mailto:dietitian@whcg.org.au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.emf"/><Relationship Id="rId10" Type="http://schemas.openxmlformats.org/officeDocument/2006/relationships/hyperlink" Target="mailto:annabel.askin@windowslive.com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9800" y="4667760"/>
            <a:ext cx="9163600" cy="47573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0" name="Picture 12" descr="http://icondatabase.net/sites/default/files/icons/devine-icons-white-9911/devine-icons-white-pause-icon-9922.png">
            <a:hlinkClick r:id="" action="ppaction://macro?name=Paus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72498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14" descr="http://icondatabase.net/sites/default/files/icons/devine-icons-white-9911/devine-icons-white-play-icon-9914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88" y="472498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6" descr="http://icondatabase.net/sites/default/files/icons/devine-icons-white-9911/devine-icons-white-reverse-icon-9918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2498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6" descr="http://icondatabase.net/sites/default/files/icons/devine-icons-white-9911/devine-icons-white-reverse-icon-9918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96416" y="472498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8" descr="http://icondatabase.net/sites/default/files/icons/devine-icons-white-9911/devine-icons-white-search-icon-9937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2498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hlinkClick r:id="" action="ppaction://noaction"/>
          </p:cNvPr>
          <p:cNvSpPr txBox="1"/>
          <p:nvPr/>
        </p:nvSpPr>
        <p:spPr>
          <a:xfrm>
            <a:off x="251520" y="478956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 smtClean="0">
                <a:solidFill>
                  <a:schemeClr val="bg1"/>
                </a:solidFill>
              </a:rPr>
              <a:t>Index</a:t>
            </a:r>
            <a:endParaRPr lang="en-AU" sz="9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568" y="4697235"/>
            <a:ext cx="61207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50" dirty="0" smtClean="0">
                <a:solidFill>
                  <a:srgbClr val="FFC000"/>
                </a:solidFill>
              </a:rPr>
              <a:t>Do not cover this area - </a:t>
            </a:r>
            <a:r>
              <a:rPr lang="en-AU" sz="1050" dirty="0">
                <a:solidFill>
                  <a:srgbClr val="FFC000"/>
                </a:solidFill>
              </a:rPr>
              <a:t>Do not cover this area - Do not cover this </a:t>
            </a:r>
            <a:r>
              <a:rPr lang="en-AU" sz="1050" dirty="0" smtClean="0">
                <a:solidFill>
                  <a:srgbClr val="FFC000"/>
                </a:solidFill>
              </a:rPr>
              <a:t>area </a:t>
            </a:r>
            <a:r>
              <a:rPr lang="en-AU" sz="1050" dirty="0">
                <a:solidFill>
                  <a:srgbClr val="FFC000"/>
                </a:solidFill>
              </a:rPr>
              <a:t>- Do not cover this </a:t>
            </a:r>
            <a:r>
              <a:rPr lang="en-AU" sz="1050" dirty="0" smtClean="0">
                <a:solidFill>
                  <a:srgbClr val="FFC000"/>
                </a:solidFill>
              </a:rPr>
              <a:t>area</a:t>
            </a:r>
            <a:r>
              <a:rPr lang="en-AU" sz="1050" dirty="0">
                <a:solidFill>
                  <a:srgbClr val="FFC000"/>
                </a:solidFill>
              </a:rPr>
              <a:t> - Do not cover this </a:t>
            </a:r>
            <a:r>
              <a:rPr lang="en-AU" sz="1050" dirty="0" smtClean="0">
                <a:solidFill>
                  <a:srgbClr val="FFC000"/>
                </a:solidFill>
              </a:rPr>
              <a:t>area </a:t>
            </a:r>
            <a:r>
              <a:rPr lang="en-AU" sz="1050" dirty="0">
                <a:solidFill>
                  <a:srgbClr val="FFC000"/>
                </a:solidFill>
              </a:rPr>
              <a:t>- Do not cover this </a:t>
            </a:r>
            <a:r>
              <a:rPr lang="en-AU" sz="1050" dirty="0" smtClean="0">
                <a:solidFill>
                  <a:srgbClr val="FFC000"/>
                </a:solidFill>
              </a:rPr>
              <a:t>area</a:t>
            </a:r>
            <a:r>
              <a:rPr lang="en-AU" sz="1050" dirty="0">
                <a:solidFill>
                  <a:srgbClr val="FFC000"/>
                </a:solidFill>
              </a:rPr>
              <a:t> - Do not cover this </a:t>
            </a:r>
            <a:r>
              <a:rPr lang="en-AU" sz="1050" dirty="0" smtClean="0">
                <a:solidFill>
                  <a:srgbClr val="FFC000"/>
                </a:solidFill>
              </a:rPr>
              <a:t>area</a:t>
            </a:r>
            <a:r>
              <a:rPr lang="en-AU" sz="1050" dirty="0">
                <a:solidFill>
                  <a:srgbClr val="FFC000"/>
                </a:solidFill>
              </a:rPr>
              <a:t> - Do not cover this </a:t>
            </a:r>
            <a:r>
              <a:rPr lang="en-AU" sz="1050" dirty="0" smtClean="0">
                <a:solidFill>
                  <a:srgbClr val="FFC000"/>
                </a:solidFill>
              </a:rPr>
              <a:t>area</a:t>
            </a:r>
            <a:r>
              <a:rPr lang="en-AU" sz="1050" dirty="0">
                <a:solidFill>
                  <a:srgbClr val="FFC000"/>
                </a:solidFill>
              </a:rPr>
              <a:t> - Do not cover this area</a:t>
            </a:r>
            <a:r>
              <a:rPr lang="en-AU" sz="1050" dirty="0" smtClean="0">
                <a:solidFill>
                  <a:srgbClr val="FFC000"/>
                </a:solidFill>
              </a:rPr>
              <a:t>.</a:t>
            </a:r>
            <a:endParaRPr lang="en-AU" sz="1050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51470"/>
            <a:ext cx="734481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Delivering </a:t>
            </a: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multi-disciplinary cardiac rehabilitation in the Bush: </a:t>
            </a:r>
            <a:endParaRPr lang="en-US" sz="1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Wimmera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Hub &amp; Spoke </a:t>
            </a:r>
            <a:r>
              <a:rPr lang="en-US" sz="1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telehealth</a:t>
            </a:r>
            <a:r>
              <a:rPr lang="en-US" sz="1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model, improving access for rural </a:t>
            </a:r>
            <a:r>
              <a:rPr lang="en-US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</a:t>
            </a:r>
          </a:p>
          <a:p>
            <a:pPr algn="ctr"/>
            <a:endParaRPr lang="en-AU" sz="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Annabel </a:t>
            </a:r>
            <a:r>
              <a:rPr lang="en-US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Askin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Rural Northwest </a:t>
            </a:r>
            <a:r>
              <a:rPr lang="en-US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Pam </a:t>
            </a:r>
            <a:r>
              <a:rPr lang="en-US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Marshman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8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Wimmera</a:t>
            </a:r>
            <a:r>
              <a:rPr lang="en-US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Health Care Group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Donna Bridge</a:t>
            </a:r>
            <a:r>
              <a:rPr lang="en-US" sz="8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i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Wimmera</a:t>
            </a:r>
            <a:r>
              <a:rPr lang="en-US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Primary Care Partnership</a:t>
            </a:r>
            <a:endParaRPr lang="en-AU" sz="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12" y="123478"/>
            <a:ext cx="792480" cy="360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288" y="81572"/>
            <a:ext cx="828112" cy="341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872" y="54570"/>
            <a:ext cx="577232" cy="4043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496" y="651633"/>
            <a:ext cx="2204784" cy="3176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r>
              <a:rPr lang="en-AU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</a:t>
            </a:r>
          </a:p>
          <a:p>
            <a:endParaRPr lang="en-AU" sz="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 of this study was to provide innovative community focused 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Cardiac Rehabilitation (CR) 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 via </a:t>
            </a: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telehealth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partnering with other regional healthcare </a:t>
            </a:r>
            <a:r>
              <a:rPr lang="en-US" sz="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organisations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endParaRPr lang="en-US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 to this pilot, CR was only available at the </a:t>
            </a:r>
            <a:r>
              <a:rPr lang="en-US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Wimmera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Health Care Group, Horsham as an eight week multi-disciplinary program. Many clients in the region previously may not have accessed, or completed, such programs due to the burden of travel. Economy of scale has dictated that multi-disciplinary approaches to CR have not been available in the rest of the 29,000 </a:t>
            </a:r>
            <a:r>
              <a:rPr lang="en-US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sq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/km of the </a:t>
            </a:r>
            <a:r>
              <a:rPr lang="en-US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Wimmera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far western Victoria. </a:t>
            </a:r>
          </a:p>
          <a:p>
            <a:pPr algn="just"/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12106" y="3884967"/>
            <a:ext cx="4460997" cy="7827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lIns="36000" tIns="36000" rIns="0" rtlCol="0">
            <a:noAutofit/>
          </a:bodyPr>
          <a:lstStyle/>
          <a:p>
            <a:r>
              <a:rPr lang="en-A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 = </a:t>
            </a:r>
            <a:r>
              <a:rPr lang="en-US" sz="9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 </a:t>
            </a:r>
            <a:r>
              <a:rPr lang="en-US" sz="9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uptake of Cardiac Rehabilitation in the </a:t>
            </a:r>
            <a:r>
              <a:rPr lang="en-US" sz="900" b="1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Wimmera</a:t>
            </a:r>
            <a:r>
              <a:rPr lang="en-US" sz="9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endParaRPr lang="en-AU" sz="400" b="1" dirty="0" smtClean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AU" sz="9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√</a:t>
            </a:r>
            <a:r>
              <a:rPr lang="en-AU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Healthier people    </a:t>
            </a:r>
            <a:r>
              <a:rPr lang="en-AU" sz="9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√</a:t>
            </a:r>
            <a:r>
              <a:rPr lang="en-AU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up-skilled rural workforce   </a:t>
            </a:r>
            <a:r>
              <a:rPr lang="en-AU" sz="900" b="1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√</a:t>
            </a:r>
            <a:r>
              <a:rPr lang="en-AU" sz="9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co-ordinated services</a:t>
            </a:r>
            <a:endParaRPr lang="en-AU" sz="9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en-AU" sz="5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n-AU" sz="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</a:t>
            </a:r>
            <a:r>
              <a:rPr lang="en-AU" sz="8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information: </a:t>
            </a:r>
            <a:r>
              <a:rPr lang="en-AU" sz="7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Annabel </a:t>
            </a:r>
            <a:r>
              <a:rPr lang="en-AU" sz="70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Askin</a:t>
            </a:r>
            <a:r>
              <a:rPr lang="en-AU" sz="7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7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7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0"/>
              </a:rPr>
              <a:t>annabel.askin@windowslive.com</a:t>
            </a:r>
            <a:r>
              <a:rPr lang="en-AU" sz="7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, Pam </a:t>
            </a:r>
            <a:r>
              <a:rPr lang="en-AU" sz="700" dirty="0" err="1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Marshman</a:t>
            </a:r>
            <a:r>
              <a:rPr lang="en-AU" sz="7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7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1"/>
              </a:rPr>
              <a:t>dietitian@whcg.org.au</a:t>
            </a:r>
            <a:r>
              <a:rPr lang="en-AU" sz="7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Donna </a:t>
            </a:r>
            <a:r>
              <a:rPr lang="en-AU" sz="7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Bridge </a:t>
            </a:r>
            <a:r>
              <a:rPr lang="en-AU" sz="7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2"/>
              </a:rPr>
              <a:t>donna.b@grampianscommunityhealth.org.au</a:t>
            </a:r>
            <a:r>
              <a:rPr lang="en-AU" sz="7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95144" y="651634"/>
            <a:ext cx="2258568" cy="3176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r>
              <a:rPr lang="en-AU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Methods</a:t>
            </a:r>
          </a:p>
          <a:p>
            <a:endParaRPr lang="en-AU" sz="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multidisciplinary</a:t>
            </a:r>
          </a:p>
          <a:p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based in </a:t>
            </a:r>
          </a:p>
          <a:p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Horsham, </a:t>
            </a:r>
          </a:p>
          <a:p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Western Victoria </a:t>
            </a:r>
          </a:p>
          <a:p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(the `Hub’), </a:t>
            </a:r>
          </a:p>
          <a:p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provided the </a:t>
            </a:r>
          </a:p>
          <a:p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 </a:t>
            </a:r>
          </a:p>
          <a:p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 via </a:t>
            </a:r>
            <a:r>
              <a:rPr lang="en-US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telehealth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with outlying initial pilot health service, Rural Northwest Health (one of the `Spokes’) providing the physical activity component. This has allowed remote community members to access a high quality, best practice program, close to home, with improved peer support.</a:t>
            </a:r>
            <a:endParaRPr lang="en-AU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488" indent="-90488">
              <a:buFont typeface="Arial" charset="0"/>
              <a:buChar char="•"/>
            </a:pPr>
            <a:r>
              <a:rPr lang="en-AU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Staff were trained in using VC technology and delivering education in an interactive way with patients</a:t>
            </a:r>
          </a:p>
          <a:p>
            <a:pPr marL="90488" indent="-90488">
              <a:buFont typeface="Arial" charset="0"/>
              <a:buChar char="•"/>
            </a:pPr>
            <a:r>
              <a:rPr lang="en-AU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tools and resources developed for staff and clients</a:t>
            </a:r>
          </a:p>
          <a:p>
            <a:pPr marL="90488" indent="-90488">
              <a:buFont typeface="Arial" charset="0"/>
              <a:buChar char="•"/>
            </a:pPr>
            <a:r>
              <a:rPr lang="en-AU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Staff capacity built in Cardiac Rehabilitation and assessment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12107" y="651632"/>
            <a:ext cx="4460997" cy="3159839"/>
          </a:xfrm>
          <a:prstGeom prst="rect">
            <a:avLst/>
          </a:prstGeom>
          <a:solidFill>
            <a:srgbClr val="F1F5D9"/>
          </a:solidFill>
          <a:ln w="6350"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just"/>
            <a:r>
              <a:rPr lang="en-A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 – It works!</a:t>
            </a:r>
          </a:p>
          <a:p>
            <a:pPr algn="just"/>
            <a:endParaRPr lang="en-AU" sz="9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A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individuals – </a:t>
            </a:r>
            <a:r>
              <a:rPr lang="en-AU" sz="9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‘It’s easy to do</a:t>
            </a:r>
            <a:r>
              <a:rPr lang="en-AU" sz="9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AU" sz="9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9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saves </a:t>
            </a:r>
            <a:r>
              <a:rPr lang="en-US" sz="9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money, time and </a:t>
            </a:r>
            <a:r>
              <a:rPr lang="en-US" sz="9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travel’ </a:t>
            </a:r>
          </a:p>
          <a:p>
            <a:pPr marL="85725" indent="-85725" algn="just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Provided 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to rural community members who may have limited or no access to rehabilitation.</a:t>
            </a:r>
            <a:endParaRPr lang="en-AU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488" lvl="0" indent="-904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Provided opportunities for peer support and increased social connectivity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90488" lvl="0" indent="-904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217% increase in CR contacts from May-August 2014 to May-August 2015 due to </a:t>
            </a:r>
            <a:r>
              <a:rPr lang="en-US" sz="9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telehealth</a:t>
            </a:r>
            <a:endParaRPr lang="en-US" sz="9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488" lvl="0" indent="-904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Clients can access </a:t>
            </a:r>
            <a:r>
              <a:rPr lang="en-US" sz="9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multidiscplinary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team care close to home </a:t>
            </a:r>
          </a:p>
          <a:p>
            <a:pPr lvl="0">
              <a:spcAft>
                <a:spcPts val="200"/>
              </a:spcAft>
            </a:pPr>
            <a:endParaRPr lang="en-AU" sz="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A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health professionals - </a:t>
            </a:r>
            <a:r>
              <a:rPr lang="en-AU" sz="9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`I can extend and maintain skills’</a:t>
            </a:r>
          </a:p>
          <a:p>
            <a:pPr marL="90488" lvl="0" indent="-904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 staff and enhanced </a:t>
            </a:r>
            <a:r>
              <a:rPr lang="en-US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telehealth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skills. </a:t>
            </a:r>
            <a:endParaRPr lang="en-AU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488" lvl="0" indent="-904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Enabled rural practitioners to broaden their scope of practice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AU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AU" sz="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AU" sz="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organisations - </a:t>
            </a:r>
            <a:r>
              <a:rPr lang="en-AU" sz="9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`We can now offer this service to our clients’</a:t>
            </a:r>
          </a:p>
          <a:p>
            <a:pPr marL="90488" indent="-904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eplicable 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 for </a:t>
            </a:r>
            <a:r>
              <a:rPr lang="en-US" sz="9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specialised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interventions to remote populations.</a:t>
            </a:r>
            <a:endParaRPr lang="en-AU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488" lvl="0" indent="-904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Developed 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agreed practice 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referrals 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 programs.</a:t>
            </a:r>
          </a:p>
          <a:p>
            <a:pPr marL="90488" lvl="0" indent="-904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AU" sz="9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Multidiscplinary</a:t>
            </a:r>
            <a:r>
              <a:rPr lang="en-AU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care provided without the financial burden  </a:t>
            </a:r>
            <a:endParaRPr lang="en-AU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0488" lvl="0" indent="-904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Practitioners and consumers have embraced this model of care with enthusiasm</a:t>
            </a: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90488" lvl="0" indent="-904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Commitment to invest in time and technology to get it right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 descr="ABC_397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428" y="915566"/>
            <a:ext cx="1123958" cy="71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282473"/>
              </p:ext>
            </p:extLst>
          </p:nvPr>
        </p:nvGraphicFramePr>
        <p:xfrm>
          <a:off x="35495" y="3896351"/>
          <a:ext cx="4518217" cy="7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Worksheet" r:id="rId14" imgW="6486432" imgH="1066770" progId="Excel.Sheet.8">
                  <p:embed/>
                </p:oleObj>
              </mc:Choice>
              <mc:Fallback>
                <p:oleObj name="Worksheet" r:id="rId14" imgW="6486432" imgH="106677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495" y="3896351"/>
                        <a:ext cx="4518217" cy="7526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  <a:alpha val="22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 preferRelativeResize="0">
            <a:picLocks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34" b="52408"/>
          <a:stretch/>
        </p:blipFill>
        <p:spPr>
          <a:xfrm>
            <a:off x="719552" y="3081704"/>
            <a:ext cx="1057848" cy="680084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889723">
            <a:off x="132667" y="3157778"/>
            <a:ext cx="622097" cy="212098"/>
          </a:xfrm>
          <a:prstGeom prst="rightArrow">
            <a:avLst>
              <a:gd name="adj1" fmla="val 50000"/>
              <a:gd name="adj2" fmla="val 43730"/>
            </a:avLst>
          </a:prstGeom>
          <a:solidFill>
            <a:srgbClr val="DF341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803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0">
        <p14:prism isContent="1"/>
      </p:transition>
    </mc:Choice>
    <mc:Fallback xmlns:mv="urn:schemas-microsoft-com:mac:vml" xmlns="">
      <mp:transition xmlns:mp="http://schemas.microsoft.com/office/mac/powerpoint/2008/main" spd="slow" advClick="0" advTm="60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497</Words>
  <Application>Microsoft Office PowerPoint</Application>
  <PresentationFormat>On-screen Show (16:9)</PresentationFormat>
  <Paragraphs>51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Thiessen</dc:creator>
  <cp:lastModifiedBy>donna</cp:lastModifiedBy>
  <cp:revision>88</cp:revision>
  <cp:lastPrinted>2015-09-18T02:33:38Z</cp:lastPrinted>
  <dcterms:created xsi:type="dcterms:W3CDTF">2015-05-19T02:17:21Z</dcterms:created>
  <dcterms:modified xsi:type="dcterms:W3CDTF">2015-10-07T22:07:40Z</dcterms:modified>
</cp:coreProperties>
</file>