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handoutMasterIdLst>
    <p:handoutMasterId r:id="rId57"/>
  </p:handoutMasterIdLst>
  <p:sldIdLst>
    <p:sldId id="256" r:id="rId2"/>
    <p:sldId id="309" r:id="rId3"/>
    <p:sldId id="257" r:id="rId4"/>
    <p:sldId id="258" r:id="rId5"/>
    <p:sldId id="263" r:id="rId6"/>
    <p:sldId id="259" r:id="rId7"/>
    <p:sldId id="260" r:id="rId8"/>
    <p:sldId id="261" r:id="rId9"/>
    <p:sldId id="276" r:id="rId10"/>
    <p:sldId id="262" r:id="rId11"/>
    <p:sldId id="264" r:id="rId12"/>
    <p:sldId id="265" r:id="rId13"/>
    <p:sldId id="266" r:id="rId14"/>
    <p:sldId id="267" r:id="rId15"/>
    <p:sldId id="268" r:id="rId16"/>
    <p:sldId id="269" r:id="rId17"/>
    <p:sldId id="270" r:id="rId18"/>
    <p:sldId id="271" r:id="rId19"/>
    <p:sldId id="272" r:id="rId20"/>
    <p:sldId id="273" r:id="rId21"/>
    <p:sldId id="274" r:id="rId22"/>
    <p:sldId id="311" r:id="rId23"/>
    <p:sldId id="312" r:id="rId24"/>
    <p:sldId id="277" r:id="rId25"/>
    <p:sldId id="278" r:id="rId26"/>
    <p:sldId id="279" r:id="rId27"/>
    <p:sldId id="285" r:id="rId28"/>
    <p:sldId id="286" r:id="rId29"/>
    <p:sldId id="287" r:id="rId30"/>
    <p:sldId id="313" r:id="rId31"/>
    <p:sldId id="282" r:id="rId32"/>
    <p:sldId id="283" r:id="rId33"/>
    <p:sldId id="288" r:id="rId34"/>
    <p:sldId id="289" r:id="rId35"/>
    <p:sldId id="290" r:id="rId36"/>
    <p:sldId id="291" r:id="rId37"/>
    <p:sldId id="292" r:id="rId38"/>
    <p:sldId id="294" r:id="rId39"/>
    <p:sldId id="293" r:id="rId40"/>
    <p:sldId id="295" r:id="rId41"/>
    <p:sldId id="304" r:id="rId42"/>
    <p:sldId id="296" r:id="rId43"/>
    <p:sldId id="297" r:id="rId44"/>
    <p:sldId id="298" r:id="rId45"/>
    <p:sldId id="299" r:id="rId46"/>
    <p:sldId id="300" r:id="rId47"/>
    <p:sldId id="301" r:id="rId48"/>
    <p:sldId id="302" r:id="rId49"/>
    <p:sldId id="305" r:id="rId50"/>
    <p:sldId id="306" r:id="rId51"/>
    <p:sldId id="307" r:id="rId52"/>
    <p:sldId id="308" r:id="rId53"/>
    <p:sldId id="310" r:id="rId54"/>
    <p:sldId id="315" r:id="rId55"/>
    <p:sldId id="314" r:id="rId56"/>
  </p:sldIdLst>
  <p:sldSz cx="12192000" cy="685800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113" d="100"/>
          <a:sy n="113" d="100"/>
        </p:scale>
        <p:origin x="-25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301543" cy="341064"/>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5622798" y="1"/>
            <a:ext cx="4301543" cy="341064"/>
          </a:xfrm>
          <a:prstGeom prst="rect">
            <a:avLst/>
          </a:prstGeom>
        </p:spPr>
        <p:txBody>
          <a:bodyPr vert="horz" lIns="91440" tIns="45720" rIns="91440" bIns="45720" rtlCol="0"/>
          <a:lstStyle>
            <a:lvl1pPr algn="r">
              <a:defRPr sz="1200"/>
            </a:lvl1pPr>
          </a:lstStyle>
          <a:p>
            <a:fld id="{5400C900-64D7-4060-B2BC-B4E82B11B962}" type="datetimeFigureOut">
              <a:rPr lang="en-AU" smtClean="0"/>
              <a:t>30/08/2017</a:t>
            </a:fld>
            <a:endParaRPr lang="en-AU"/>
          </a:p>
        </p:txBody>
      </p:sp>
      <p:sp>
        <p:nvSpPr>
          <p:cNvPr id="4" name="Footer Placeholder 3"/>
          <p:cNvSpPr>
            <a:spLocks noGrp="1"/>
          </p:cNvSpPr>
          <p:nvPr>
            <p:ph type="ftr" sz="quarter" idx="2"/>
          </p:nvPr>
        </p:nvSpPr>
        <p:spPr>
          <a:xfrm>
            <a:off x="0" y="6456612"/>
            <a:ext cx="4301543" cy="341063"/>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5622798" y="6456612"/>
            <a:ext cx="4301543" cy="341063"/>
          </a:xfrm>
          <a:prstGeom prst="rect">
            <a:avLst/>
          </a:prstGeom>
        </p:spPr>
        <p:txBody>
          <a:bodyPr vert="horz" lIns="91440" tIns="45720" rIns="91440" bIns="45720" rtlCol="0" anchor="b"/>
          <a:lstStyle>
            <a:lvl1pPr algn="r">
              <a:defRPr sz="1200"/>
            </a:lvl1pPr>
          </a:lstStyle>
          <a:p>
            <a:fld id="{F8A5B185-18DD-4C07-9C28-ED7BCBBD9CD7}" type="slidenum">
              <a:rPr lang="en-AU" smtClean="0"/>
              <a:t>‹#›</a:t>
            </a:fld>
            <a:endParaRPr lang="en-AU"/>
          </a:p>
        </p:txBody>
      </p:sp>
    </p:spTree>
    <p:extLst>
      <p:ext uri="{BB962C8B-B14F-4D97-AF65-F5344CB8AC3E}">
        <p14:creationId xmlns:p14="http://schemas.microsoft.com/office/powerpoint/2010/main" val="221328023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8/30/2017</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youtube.com/watch?v=3KRhhxVfGH0"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7.emf"/><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http://www.pelvicpain.org.au/"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JZtb6ZDDQ2g" TargetMode="External"/><Relationship Id="rId2" Type="http://schemas.openxmlformats.org/officeDocument/2006/relationships/hyperlink" Target="https://www.pelvicexercises.com.au/pelvic-floor-relaxation-exercises/"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womenshealthtrainingassociates.com/" TargetMode="External"/><Relationship Id="rId2" Type="http://schemas.openxmlformats.org/officeDocument/2006/relationships/hyperlink" Target="http://www.pelvicpain.org.au/" TargetMode="External"/><Relationship Id="rId1" Type="http://schemas.openxmlformats.org/officeDocument/2006/relationships/slideLayout" Target="../slideLayouts/slideLayout2.xml"/><Relationship Id="rId5" Type="http://schemas.openxmlformats.org/officeDocument/2006/relationships/hyperlink" Target="https://www.pelvicexercises.com.au/" TargetMode="External"/><Relationship Id="rId4" Type="http://schemas.openxmlformats.org/officeDocument/2006/relationships/hyperlink" Target="https://www.continence.org.au/" TargetMode="External"/></Relationships>
</file>

<file path=ppt/slides/_rels/slide55.xml.rels><?xml version="1.0" encoding="UTF-8" standalone="yes"?>
<Relationships xmlns="http://schemas.openxmlformats.org/package/2006/relationships"><Relationship Id="rId2" Type="http://schemas.openxmlformats.org/officeDocument/2006/relationships/hyperlink" Target="http://www.pelvicpain.org.a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The Pelvic Floor</a:t>
            </a:r>
            <a:endParaRPr lang="en-AU" dirty="0"/>
          </a:p>
        </p:txBody>
      </p:sp>
      <p:sp>
        <p:nvSpPr>
          <p:cNvPr id="3" name="Subtitle 2"/>
          <p:cNvSpPr>
            <a:spLocks noGrp="1"/>
          </p:cNvSpPr>
          <p:nvPr>
            <p:ph type="subTitle" idx="1"/>
          </p:nvPr>
        </p:nvSpPr>
        <p:spPr/>
        <p:txBody>
          <a:bodyPr/>
          <a:lstStyle/>
          <a:p>
            <a:r>
              <a:rPr lang="en-AU" dirty="0" smtClean="0"/>
              <a:t>Why is it so important?</a:t>
            </a:r>
            <a:endParaRPr lang="en-AU" dirty="0"/>
          </a:p>
        </p:txBody>
      </p:sp>
    </p:spTree>
    <p:extLst>
      <p:ext uri="{BB962C8B-B14F-4D97-AF65-F5344CB8AC3E}">
        <p14:creationId xmlns:p14="http://schemas.microsoft.com/office/powerpoint/2010/main" val="38021941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Deep Pelvic Floor Muscles: </a:t>
            </a:r>
            <a:r>
              <a:rPr lang="en-AU" dirty="0" err="1" smtClean="0"/>
              <a:t>Coccygeus</a:t>
            </a:r>
            <a:endParaRPr lang="en-AU" dirty="0"/>
          </a:p>
        </p:txBody>
      </p:sp>
      <p:sp>
        <p:nvSpPr>
          <p:cNvPr id="4" name="Rounded Rectangle 3"/>
          <p:cNvSpPr/>
          <p:nvPr/>
        </p:nvSpPr>
        <p:spPr>
          <a:xfrm>
            <a:off x="1203649" y="3214266"/>
            <a:ext cx="1875453" cy="7557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Pelvic floor muscles</a:t>
            </a:r>
            <a:endParaRPr lang="en-AU" dirty="0"/>
          </a:p>
        </p:txBody>
      </p:sp>
      <p:sp>
        <p:nvSpPr>
          <p:cNvPr id="5" name="Rounded Rectangle 4"/>
          <p:cNvSpPr/>
          <p:nvPr/>
        </p:nvSpPr>
        <p:spPr>
          <a:xfrm>
            <a:off x="3722914" y="2057397"/>
            <a:ext cx="1763486" cy="1119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Deep Pelvic Floor Muscles (Internal)</a:t>
            </a:r>
            <a:endParaRPr lang="en-AU" dirty="0"/>
          </a:p>
        </p:txBody>
      </p:sp>
      <p:sp>
        <p:nvSpPr>
          <p:cNvPr id="6" name="Rounded Rectangle 5"/>
          <p:cNvSpPr/>
          <p:nvPr/>
        </p:nvSpPr>
        <p:spPr>
          <a:xfrm>
            <a:off x="3722914" y="4026157"/>
            <a:ext cx="1763486" cy="1120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Superficial Pelvic Floor Muscles (External)</a:t>
            </a:r>
            <a:endParaRPr lang="en-AU" dirty="0"/>
          </a:p>
        </p:txBody>
      </p:sp>
      <p:sp>
        <p:nvSpPr>
          <p:cNvPr id="8" name="Rounded Rectangle 7"/>
          <p:cNvSpPr/>
          <p:nvPr/>
        </p:nvSpPr>
        <p:spPr>
          <a:xfrm>
            <a:off x="6249955" y="1570910"/>
            <a:ext cx="1763486" cy="714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t>Levator</a:t>
            </a:r>
            <a:r>
              <a:rPr lang="en-AU" dirty="0" smtClean="0"/>
              <a:t> Ani</a:t>
            </a:r>
            <a:endParaRPr lang="en-AU" dirty="0"/>
          </a:p>
        </p:txBody>
      </p:sp>
      <p:sp>
        <p:nvSpPr>
          <p:cNvPr id="9" name="Rounded Rectangle 8"/>
          <p:cNvSpPr/>
          <p:nvPr/>
        </p:nvSpPr>
        <p:spPr>
          <a:xfrm>
            <a:off x="6249955" y="2836504"/>
            <a:ext cx="1763486" cy="676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t>Coccygeus</a:t>
            </a:r>
            <a:endParaRPr lang="en-AU" dirty="0"/>
          </a:p>
        </p:txBody>
      </p:sp>
      <p:sp>
        <p:nvSpPr>
          <p:cNvPr id="10" name="Rounded Rectangle 9"/>
          <p:cNvSpPr/>
          <p:nvPr/>
        </p:nvSpPr>
        <p:spPr>
          <a:xfrm>
            <a:off x="6249955" y="4026157"/>
            <a:ext cx="1763486" cy="676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Urogenital triangle</a:t>
            </a:r>
            <a:endParaRPr lang="en-AU" dirty="0"/>
          </a:p>
        </p:txBody>
      </p:sp>
      <p:sp>
        <p:nvSpPr>
          <p:cNvPr id="11" name="Rounded Rectangle 10"/>
          <p:cNvSpPr/>
          <p:nvPr/>
        </p:nvSpPr>
        <p:spPr>
          <a:xfrm>
            <a:off x="6249955" y="5253912"/>
            <a:ext cx="1763486" cy="676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External Anal Sphincter</a:t>
            </a:r>
            <a:endParaRPr lang="en-AU" dirty="0"/>
          </a:p>
        </p:txBody>
      </p:sp>
      <p:cxnSp>
        <p:nvCxnSpPr>
          <p:cNvPr id="21" name="Elbow Connector 20"/>
          <p:cNvCxnSpPr>
            <a:endCxn id="5" idx="1"/>
          </p:cNvCxnSpPr>
          <p:nvPr/>
        </p:nvCxnSpPr>
        <p:spPr>
          <a:xfrm rot="5400000" flipH="1" flipV="1">
            <a:off x="3072103" y="2717540"/>
            <a:ext cx="751117" cy="55050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6" idx="1"/>
          </p:cNvCxnSpPr>
          <p:nvPr/>
        </p:nvCxnSpPr>
        <p:spPr>
          <a:xfrm rot="16200000" flipH="1">
            <a:off x="2813048" y="3676645"/>
            <a:ext cx="1282445" cy="5372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857111" y="3512974"/>
            <a:ext cx="3152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5" idx="3"/>
            <a:endCxn id="8" idx="1"/>
          </p:cNvCxnSpPr>
          <p:nvPr/>
        </p:nvCxnSpPr>
        <p:spPr>
          <a:xfrm flipV="1">
            <a:off x="5486400" y="1928065"/>
            <a:ext cx="763555" cy="68916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5" idx="3"/>
            <a:endCxn id="9" idx="1"/>
          </p:cNvCxnSpPr>
          <p:nvPr/>
        </p:nvCxnSpPr>
        <p:spPr>
          <a:xfrm>
            <a:off x="5486400" y="2617234"/>
            <a:ext cx="763555" cy="55750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flipV="1">
            <a:off x="5522945" y="4364392"/>
            <a:ext cx="690465" cy="22445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6" idx="3"/>
            <a:endCxn id="11" idx="1"/>
          </p:cNvCxnSpPr>
          <p:nvPr/>
        </p:nvCxnSpPr>
        <p:spPr>
          <a:xfrm>
            <a:off x="5486400" y="4586512"/>
            <a:ext cx="763555" cy="100563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ight Arrow 33"/>
          <p:cNvSpPr/>
          <p:nvPr/>
        </p:nvSpPr>
        <p:spPr>
          <a:xfrm rot="9930668">
            <a:off x="8117631" y="2744283"/>
            <a:ext cx="1007706" cy="377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201984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Deep Pelvic Floor Muscles: </a:t>
            </a:r>
            <a:r>
              <a:rPr lang="en-AU" dirty="0" err="1"/>
              <a:t>Coccygeus</a:t>
            </a:r>
            <a:endParaRPr lang="en-AU" dirty="0"/>
          </a:p>
        </p:txBody>
      </p:sp>
      <p:sp>
        <p:nvSpPr>
          <p:cNvPr id="3" name="Content Placeholder 2"/>
          <p:cNvSpPr>
            <a:spLocks noGrp="1"/>
          </p:cNvSpPr>
          <p:nvPr>
            <p:ph idx="1"/>
          </p:nvPr>
        </p:nvSpPr>
        <p:spPr/>
        <p:txBody>
          <a:bodyPr/>
          <a:lstStyle/>
          <a:p>
            <a:r>
              <a:rPr lang="en-AU" dirty="0"/>
              <a:t>W</a:t>
            </a:r>
            <a:r>
              <a:rPr lang="en-AU" dirty="0" smtClean="0"/>
              <a:t>ould </a:t>
            </a:r>
            <a:r>
              <a:rPr lang="en-AU" dirty="0"/>
              <a:t>control the tail if we had one. </a:t>
            </a:r>
            <a:endParaRPr lang="en-AU" dirty="0" smtClean="0"/>
          </a:p>
          <a:p>
            <a:r>
              <a:rPr lang="en-AU" dirty="0" smtClean="0"/>
              <a:t>Doesn’t </a:t>
            </a:r>
            <a:r>
              <a:rPr lang="en-AU" dirty="0"/>
              <a:t>elevate the anus. </a:t>
            </a:r>
            <a:endParaRPr lang="en-AU" dirty="0" smtClean="0"/>
          </a:p>
          <a:p>
            <a:r>
              <a:rPr lang="en-AU" dirty="0" smtClean="0"/>
              <a:t>Is </a:t>
            </a:r>
            <a:r>
              <a:rPr lang="en-AU" dirty="0"/>
              <a:t>thin and under developed </a:t>
            </a:r>
            <a:r>
              <a:rPr lang="en-AU" dirty="0" smtClean="0"/>
              <a:t>due </a:t>
            </a:r>
            <a:r>
              <a:rPr lang="en-AU" dirty="0"/>
              <a:t>to </a:t>
            </a:r>
            <a:r>
              <a:rPr lang="en-AU" dirty="0" smtClean="0"/>
              <a:t>evolution</a:t>
            </a:r>
            <a:endParaRPr lang="en-AU" dirty="0"/>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1019" y="3397509"/>
            <a:ext cx="3848100" cy="3086100"/>
          </a:xfrm>
          <a:prstGeom prst="rect">
            <a:avLst/>
          </a:prstGeom>
        </p:spPr>
      </p:pic>
      <p:sp>
        <p:nvSpPr>
          <p:cNvPr id="5" name="Oval 4"/>
          <p:cNvSpPr/>
          <p:nvPr/>
        </p:nvSpPr>
        <p:spPr>
          <a:xfrm>
            <a:off x="4975668" y="4940559"/>
            <a:ext cx="1793929" cy="40121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t>Coccygeus</a:t>
            </a:r>
            <a:endParaRPr lang="en-AU" dirty="0"/>
          </a:p>
        </p:txBody>
      </p:sp>
    </p:spTree>
    <p:extLst>
      <p:ext uri="{BB962C8B-B14F-4D97-AF65-F5344CB8AC3E}">
        <p14:creationId xmlns:p14="http://schemas.microsoft.com/office/powerpoint/2010/main" val="34268547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Superficial Pelvic Floor Muscles</a:t>
            </a:r>
            <a:endParaRPr lang="en-AU" dirty="0"/>
          </a:p>
        </p:txBody>
      </p:sp>
      <p:sp>
        <p:nvSpPr>
          <p:cNvPr id="4" name="Rounded Rectangle 3"/>
          <p:cNvSpPr/>
          <p:nvPr/>
        </p:nvSpPr>
        <p:spPr>
          <a:xfrm>
            <a:off x="1203649" y="3214266"/>
            <a:ext cx="1875453" cy="7557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Pelvic floor muscles</a:t>
            </a:r>
            <a:endParaRPr lang="en-AU" dirty="0"/>
          </a:p>
        </p:txBody>
      </p:sp>
      <p:sp>
        <p:nvSpPr>
          <p:cNvPr id="5" name="Rounded Rectangle 4"/>
          <p:cNvSpPr/>
          <p:nvPr/>
        </p:nvSpPr>
        <p:spPr>
          <a:xfrm>
            <a:off x="3722914" y="2057397"/>
            <a:ext cx="1763486" cy="1119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Deep Pelvic Floor Muscles (Internal)</a:t>
            </a:r>
            <a:endParaRPr lang="en-AU" dirty="0"/>
          </a:p>
        </p:txBody>
      </p:sp>
      <p:sp>
        <p:nvSpPr>
          <p:cNvPr id="6" name="Rounded Rectangle 5"/>
          <p:cNvSpPr/>
          <p:nvPr/>
        </p:nvSpPr>
        <p:spPr>
          <a:xfrm>
            <a:off x="3722914" y="4026157"/>
            <a:ext cx="1763486" cy="1120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Superficial Pelvic Floor Muscles (External)</a:t>
            </a:r>
            <a:endParaRPr lang="en-AU" dirty="0"/>
          </a:p>
        </p:txBody>
      </p:sp>
      <p:sp>
        <p:nvSpPr>
          <p:cNvPr id="8" name="Rounded Rectangle 7"/>
          <p:cNvSpPr/>
          <p:nvPr/>
        </p:nvSpPr>
        <p:spPr>
          <a:xfrm>
            <a:off x="6249955" y="1570910"/>
            <a:ext cx="1763486" cy="714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t>Levator</a:t>
            </a:r>
            <a:r>
              <a:rPr lang="en-AU" dirty="0" smtClean="0"/>
              <a:t> Ani</a:t>
            </a:r>
            <a:endParaRPr lang="en-AU" dirty="0"/>
          </a:p>
        </p:txBody>
      </p:sp>
      <p:sp>
        <p:nvSpPr>
          <p:cNvPr id="9" name="Rounded Rectangle 8"/>
          <p:cNvSpPr/>
          <p:nvPr/>
        </p:nvSpPr>
        <p:spPr>
          <a:xfrm>
            <a:off x="6249955" y="2836504"/>
            <a:ext cx="1763486" cy="676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t>Coccygeus</a:t>
            </a:r>
            <a:endParaRPr lang="en-AU" dirty="0"/>
          </a:p>
        </p:txBody>
      </p:sp>
      <p:sp>
        <p:nvSpPr>
          <p:cNvPr id="10" name="Rounded Rectangle 9"/>
          <p:cNvSpPr/>
          <p:nvPr/>
        </p:nvSpPr>
        <p:spPr>
          <a:xfrm>
            <a:off x="6249955" y="4026157"/>
            <a:ext cx="1763486" cy="676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Urogenital triangle</a:t>
            </a:r>
            <a:endParaRPr lang="en-AU" dirty="0"/>
          </a:p>
        </p:txBody>
      </p:sp>
      <p:sp>
        <p:nvSpPr>
          <p:cNvPr id="11" name="Rounded Rectangle 10"/>
          <p:cNvSpPr/>
          <p:nvPr/>
        </p:nvSpPr>
        <p:spPr>
          <a:xfrm>
            <a:off x="6249955" y="5253912"/>
            <a:ext cx="1763486" cy="676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External Anal Sphincter</a:t>
            </a:r>
            <a:endParaRPr lang="en-AU" dirty="0"/>
          </a:p>
        </p:txBody>
      </p:sp>
      <p:cxnSp>
        <p:nvCxnSpPr>
          <p:cNvPr id="21" name="Elbow Connector 20"/>
          <p:cNvCxnSpPr>
            <a:endCxn id="5" idx="1"/>
          </p:cNvCxnSpPr>
          <p:nvPr/>
        </p:nvCxnSpPr>
        <p:spPr>
          <a:xfrm rot="5400000" flipH="1" flipV="1">
            <a:off x="3072103" y="2717540"/>
            <a:ext cx="751117" cy="55050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6" idx="1"/>
          </p:cNvCxnSpPr>
          <p:nvPr/>
        </p:nvCxnSpPr>
        <p:spPr>
          <a:xfrm rot="16200000" flipH="1">
            <a:off x="2813048" y="3676645"/>
            <a:ext cx="1282445" cy="5372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857111" y="3512974"/>
            <a:ext cx="3152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5" idx="3"/>
            <a:endCxn id="8" idx="1"/>
          </p:cNvCxnSpPr>
          <p:nvPr/>
        </p:nvCxnSpPr>
        <p:spPr>
          <a:xfrm flipV="1">
            <a:off x="5486400" y="1928065"/>
            <a:ext cx="763555" cy="68916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5" idx="3"/>
            <a:endCxn id="9" idx="1"/>
          </p:cNvCxnSpPr>
          <p:nvPr/>
        </p:nvCxnSpPr>
        <p:spPr>
          <a:xfrm>
            <a:off x="5486400" y="2617234"/>
            <a:ext cx="763555" cy="55750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flipV="1">
            <a:off x="5522945" y="4364392"/>
            <a:ext cx="690465" cy="22445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6" idx="3"/>
            <a:endCxn id="11" idx="1"/>
          </p:cNvCxnSpPr>
          <p:nvPr/>
        </p:nvCxnSpPr>
        <p:spPr>
          <a:xfrm>
            <a:off x="5486400" y="4586512"/>
            <a:ext cx="763555" cy="100563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ight Arrow 33"/>
          <p:cNvSpPr/>
          <p:nvPr/>
        </p:nvSpPr>
        <p:spPr>
          <a:xfrm rot="10800000">
            <a:off x="8273143" y="4175511"/>
            <a:ext cx="1007706" cy="377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593809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Superficial Pelvic Floor Muscles: Urogenital triangle</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0169" y="1930400"/>
            <a:ext cx="7610475" cy="3857625"/>
          </a:xfrm>
        </p:spPr>
      </p:pic>
      <p:sp>
        <p:nvSpPr>
          <p:cNvPr id="5" name="TextBox 4"/>
          <p:cNvSpPr txBox="1"/>
          <p:nvPr/>
        </p:nvSpPr>
        <p:spPr>
          <a:xfrm>
            <a:off x="326570" y="2146041"/>
            <a:ext cx="2547257" cy="2585323"/>
          </a:xfrm>
          <a:prstGeom prst="rect">
            <a:avLst/>
          </a:prstGeom>
          <a:noFill/>
        </p:spPr>
        <p:txBody>
          <a:bodyPr wrap="square" rtlCol="0">
            <a:spAutoFit/>
          </a:bodyPr>
          <a:lstStyle/>
          <a:p>
            <a:r>
              <a:rPr lang="en-AU" dirty="0" smtClean="0">
                <a:solidFill>
                  <a:schemeClr val="accent1">
                    <a:lumMod val="75000"/>
                  </a:schemeClr>
                </a:solidFill>
              </a:rPr>
              <a:t>Anterior half: </a:t>
            </a:r>
            <a:r>
              <a:rPr lang="en-AU" dirty="0" smtClean="0"/>
              <a:t>Urogenital triangle</a:t>
            </a:r>
          </a:p>
          <a:p>
            <a:pPr marL="285750" indent="-285750">
              <a:buFont typeface="Arial" panose="020B0604020202020204" pitchFamily="34" charset="0"/>
              <a:buChar char="•"/>
            </a:pPr>
            <a:r>
              <a:rPr lang="en-AU" dirty="0" err="1" smtClean="0"/>
              <a:t>Ischiocavernosus</a:t>
            </a:r>
            <a:endParaRPr lang="en-AU" dirty="0" smtClean="0"/>
          </a:p>
          <a:p>
            <a:pPr marL="285750" indent="-285750">
              <a:buFont typeface="Arial" panose="020B0604020202020204" pitchFamily="34" charset="0"/>
              <a:buChar char="•"/>
            </a:pPr>
            <a:r>
              <a:rPr lang="en-AU" dirty="0" err="1" smtClean="0"/>
              <a:t>Bulbocavernosus</a:t>
            </a:r>
            <a:endParaRPr lang="en-AU" dirty="0" smtClean="0"/>
          </a:p>
          <a:p>
            <a:pPr marL="285750" indent="-285750">
              <a:buFont typeface="Arial" panose="020B0604020202020204" pitchFamily="34" charset="0"/>
              <a:buChar char="•"/>
            </a:pPr>
            <a:r>
              <a:rPr lang="en-AU" dirty="0" err="1" smtClean="0"/>
              <a:t>Transvere</a:t>
            </a:r>
            <a:r>
              <a:rPr lang="en-AU" dirty="0" smtClean="0"/>
              <a:t> </a:t>
            </a:r>
            <a:r>
              <a:rPr lang="en-AU" dirty="0" err="1" smtClean="0"/>
              <a:t>Pereneii</a:t>
            </a:r>
            <a:endParaRPr lang="en-AU" dirty="0" smtClean="0"/>
          </a:p>
          <a:p>
            <a:r>
              <a:rPr lang="en-AU" dirty="0" smtClean="0"/>
              <a:t>Function: Provide added closure to vagina</a:t>
            </a:r>
          </a:p>
          <a:p>
            <a:pPr marL="285750" indent="-285750">
              <a:buFont typeface="Arial" panose="020B0604020202020204" pitchFamily="34" charset="0"/>
              <a:buChar char="•"/>
            </a:pPr>
            <a:endParaRPr lang="en-AU" dirty="0"/>
          </a:p>
        </p:txBody>
      </p:sp>
    </p:spTree>
    <p:extLst>
      <p:ext uri="{BB962C8B-B14F-4D97-AF65-F5344CB8AC3E}">
        <p14:creationId xmlns:p14="http://schemas.microsoft.com/office/powerpoint/2010/main" val="8113419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Superficial Pelvic Floor Muscles</a:t>
            </a:r>
            <a:endParaRPr lang="en-AU" dirty="0"/>
          </a:p>
        </p:txBody>
      </p:sp>
      <p:sp>
        <p:nvSpPr>
          <p:cNvPr id="4" name="Rounded Rectangle 3"/>
          <p:cNvSpPr/>
          <p:nvPr/>
        </p:nvSpPr>
        <p:spPr>
          <a:xfrm>
            <a:off x="1203649" y="3214266"/>
            <a:ext cx="1875453" cy="7557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Pelvic floor muscles</a:t>
            </a:r>
            <a:endParaRPr lang="en-AU" dirty="0"/>
          </a:p>
        </p:txBody>
      </p:sp>
      <p:sp>
        <p:nvSpPr>
          <p:cNvPr id="5" name="Rounded Rectangle 4"/>
          <p:cNvSpPr/>
          <p:nvPr/>
        </p:nvSpPr>
        <p:spPr>
          <a:xfrm>
            <a:off x="3722914" y="2057397"/>
            <a:ext cx="1763486" cy="1119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Deep Pelvic Floor Muscles (Internal)</a:t>
            </a:r>
            <a:endParaRPr lang="en-AU" dirty="0"/>
          </a:p>
        </p:txBody>
      </p:sp>
      <p:sp>
        <p:nvSpPr>
          <p:cNvPr id="6" name="Rounded Rectangle 5"/>
          <p:cNvSpPr/>
          <p:nvPr/>
        </p:nvSpPr>
        <p:spPr>
          <a:xfrm>
            <a:off x="3722914" y="4026157"/>
            <a:ext cx="1763486" cy="1120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Superficial Pelvic Floor Muscles (External)</a:t>
            </a:r>
            <a:endParaRPr lang="en-AU" dirty="0"/>
          </a:p>
        </p:txBody>
      </p:sp>
      <p:sp>
        <p:nvSpPr>
          <p:cNvPr id="8" name="Rounded Rectangle 7"/>
          <p:cNvSpPr/>
          <p:nvPr/>
        </p:nvSpPr>
        <p:spPr>
          <a:xfrm>
            <a:off x="6249955" y="1570910"/>
            <a:ext cx="1763486" cy="714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t>Levator</a:t>
            </a:r>
            <a:r>
              <a:rPr lang="en-AU" dirty="0" smtClean="0"/>
              <a:t> Ani</a:t>
            </a:r>
            <a:endParaRPr lang="en-AU" dirty="0"/>
          </a:p>
        </p:txBody>
      </p:sp>
      <p:sp>
        <p:nvSpPr>
          <p:cNvPr id="9" name="Rounded Rectangle 8"/>
          <p:cNvSpPr/>
          <p:nvPr/>
        </p:nvSpPr>
        <p:spPr>
          <a:xfrm>
            <a:off x="6249955" y="2836504"/>
            <a:ext cx="1763486" cy="676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t>Coccygeus</a:t>
            </a:r>
            <a:endParaRPr lang="en-AU" dirty="0"/>
          </a:p>
        </p:txBody>
      </p:sp>
      <p:sp>
        <p:nvSpPr>
          <p:cNvPr id="10" name="Rounded Rectangle 9"/>
          <p:cNvSpPr/>
          <p:nvPr/>
        </p:nvSpPr>
        <p:spPr>
          <a:xfrm>
            <a:off x="6249955" y="4026157"/>
            <a:ext cx="1763486" cy="676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Urogenital triangle</a:t>
            </a:r>
            <a:endParaRPr lang="en-AU" dirty="0"/>
          </a:p>
        </p:txBody>
      </p:sp>
      <p:sp>
        <p:nvSpPr>
          <p:cNvPr id="11" name="Rounded Rectangle 10"/>
          <p:cNvSpPr/>
          <p:nvPr/>
        </p:nvSpPr>
        <p:spPr>
          <a:xfrm>
            <a:off x="6249955" y="5253912"/>
            <a:ext cx="1763486" cy="676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External Anal Sphincter</a:t>
            </a:r>
            <a:endParaRPr lang="en-AU" dirty="0"/>
          </a:p>
        </p:txBody>
      </p:sp>
      <p:cxnSp>
        <p:nvCxnSpPr>
          <p:cNvPr id="21" name="Elbow Connector 20"/>
          <p:cNvCxnSpPr>
            <a:endCxn id="5" idx="1"/>
          </p:cNvCxnSpPr>
          <p:nvPr/>
        </p:nvCxnSpPr>
        <p:spPr>
          <a:xfrm rot="5400000" flipH="1" flipV="1">
            <a:off x="3072103" y="2717540"/>
            <a:ext cx="751117" cy="55050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6" idx="1"/>
          </p:cNvCxnSpPr>
          <p:nvPr/>
        </p:nvCxnSpPr>
        <p:spPr>
          <a:xfrm rot="16200000" flipH="1">
            <a:off x="2813048" y="3676645"/>
            <a:ext cx="1282445" cy="5372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857111" y="3512974"/>
            <a:ext cx="3152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5" idx="3"/>
            <a:endCxn id="8" idx="1"/>
          </p:cNvCxnSpPr>
          <p:nvPr/>
        </p:nvCxnSpPr>
        <p:spPr>
          <a:xfrm flipV="1">
            <a:off x="5486400" y="1928065"/>
            <a:ext cx="763555" cy="68916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5" idx="3"/>
            <a:endCxn id="9" idx="1"/>
          </p:cNvCxnSpPr>
          <p:nvPr/>
        </p:nvCxnSpPr>
        <p:spPr>
          <a:xfrm>
            <a:off x="5486400" y="2617234"/>
            <a:ext cx="763555" cy="55750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flipV="1">
            <a:off x="5522945" y="4364392"/>
            <a:ext cx="690465" cy="22445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6" idx="3"/>
            <a:endCxn id="11" idx="1"/>
          </p:cNvCxnSpPr>
          <p:nvPr/>
        </p:nvCxnSpPr>
        <p:spPr>
          <a:xfrm>
            <a:off x="5486400" y="4586512"/>
            <a:ext cx="763555" cy="100563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Right Arrow 33"/>
          <p:cNvSpPr/>
          <p:nvPr/>
        </p:nvSpPr>
        <p:spPr>
          <a:xfrm rot="10800000">
            <a:off x="8266296" y="5472466"/>
            <a:ext cx="1007706" cy="377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043537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Superficial Pelvic Floor Muscles: </a:t>
            </a:r>
            <a:r>
              <a:rPr lang="en-AU" dirty="0" smtClean="0"/>
              <a:t>External Anal Sphincter</a:t>
            </a:r>
            <a:endParaRPr lang="en-AU" dirty="0"/>
          </a:p>
        </p:txBody>
      </p:sp>
      <p:sp>
        <p:nvSpPr>
          <p:cNvPr id="3" name="Content Placeholder 2"/>
          <p:cNvSpPr>
            <a:spLocks noGrp="1"/>
          </p:cNvSpPr>
          <p:nvPr>
            <p:ph idx="1"/>
          </p:nvPr>
        </p:nvSpPr>
        <p:spPr>
          <a:xfrm>
            <a:off x="677333" y="2258008"/>
            <a:ext cx="3390814" cy="4226768"/>
          </a:xfrm>
        </p:spPr>
        <p:txBody>
          <a:bodyPr>
            <a:normAutofit fontScale="92500" lnSpcReduction="10000"/>
          </a:bodyPr>
          <a:lstStyle/>
          <a:p>
            <a:pPr marL="0" indent="0">
              <a:buNone/>
            </a:pPr>
            <a:r>
              <a:rPr lang="en-AU" dirty="0">
                <a:solidFill>
                  <a:schemeClr val="accent1">
                    <a:lumMod val="75000"/>
                  </a:schemeClr>
                </a:solidFill>
              </a:rPr>
              <a:t>Posterior </a:t>
            </a:r>
            <a:r>
              <a:rPr lang="en-AU" dirty="0" smtClean="0">
                <a:solidFill>
                  <a:schemeClr val="accent1">
                    <a:lumMod val="75000"/>
                  </a:schemeClr>
                </a:solidFill>
              </a:rPr>
              <a:t>Half:</a:t>
            </a:r>
          </a:p>
          <a:p>
            <a:pPr marL="0" indent="0">
              <a:buNone/>
            </a:pPr>
            <a:r>
              <a:rPr lang="en-AU" dirty="0" smtClean="0"/>
              <a:t>External </a:t>
            </a:r>
            <a:r>
              <a:rPr lang="en-AU" dirty="0"/>
              <a:t>Anal </a:t>
            </a:r>
            <a:r>
              <a:rPr lang="en-AU" dirty="0" smtClean="0"/>
              <a:t>Sphincter</a:t>
            </a:r>
          </a:p>
          <a:p>
            <a:r>
              <a:rPr lang="en-AU" dirty="0" smtClean="0"/>
              <a:t>Encircles the anus</a:t>
            </a:r>
          </a:p>
          <a:p>
            <a:r>
              <a:rPr lang="en-AU" dirty="0" smtClean="0"/>
              <a:t>Skeletal muscle</a:t>
            </a:r>
          </a:p>
          <a:p>
            <a:r>
              <a:rPr lang="en-AU" dirty="0" smtClean="0"/>
              <a:t>Voluntary control</a:t>
            </a:r>
          </a:p>
          <a:p>
            <a:pPr marL="0" indent="0">
              <a:buNone/>
            </a:pPr>
            <a:r>
              <a:rPr lang="en-AU" dirty="0" smtClean="0">
                <a:solidFill>
                  <a:schemeClr val="accent1">
                    <a:lumMod val="75000"/>
                  </a:schemeClr>
                </a:solidFill>
              </a:rPr>
              <a:t>Function</a:t>
            </a:r>
            <a:r>
              <a:rPr lang="en-AU" dirty="0">
                <a:solidFill>
                  <a:schemeClr val="accent1">
                    <a:lumMod val="75000"/>
                  </a:schemeClr>
                </a:solidFill>
              </a:rPr>
              <a:t>: </a:t>
            </a:r>
            <a:r>
              <a:rPr lang="en-AU" dirty="0"/>
              <a:t>Provide added closure to </a:t>
            </a:r>
            <a:r>
              <a:rPr lang="en-AU" dirty="0" smtClean="0"/>
              <a:t>anus</a:t>
            </a:r>
            <a:endParaRPr lang="en-AU" dirty="0"/>
          </a:p>
          <a:p>
            <a:pPr marL="0" indent="0">
              <a:buNone/>
            </a:pPr>
            <a:r>
              <a:rPr lang="en-AU" dirty="0" smtClean="0"/>
              <a:t>Provides </a:t>
            </a:r>
            <a:r>
              <a:rPr lang="en-AU" u="sng" dirty="0" smtClean="0">
                <a:solidFill>
                  <a:schemeClr val="accent1">
                    <a:lumMod val="75000"/>
                  </a:schemeClr>
                </a:solidFill>
              </a:rPr>
              <a:t>30% </a:t>
            </a:r>
            <a:r>
              <a:rPr lang="en-AU" dirty="0" smtClean="0"/>
              <a:t>of resting anal closure pressure</a:t>
            </a:r>
          </a:p>
          <a:p>
            <a:pPr marL="0" indent="0">
              <a:buNone/>
            </a:pPr>
            <a:r>
              <a:rPr lang="en-AU" dirty="0" smtClean="0"/>
              <a:t>Internal Anal Sphincter (IAS) provides </a:t>
            </a:r>
            <a:r>
              <a:rPr lang="en-AU" u="sng" dirty="0" smtClean="0">
                <a:solidFill>
                  <a:schemeClr val="accent1">
                    <a:lumMod val="75000"/>
                  </a:schemeClr>
                </a:solidFill>
              </a:rPr>
              <a:t>70% </a:t>
            </a:r>
            <a:r>
              <a:rPr lang="en-AU" dirty="0" smtClean="0"/>
              <a:t>of resting anal pressure (not under voluntary control)</a:t>
            </a:r>
            <a:endParaRPr lang="en-AU" dirty="0"/>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1290" y="2188264"/>
            <a:ext cx="4001958" cy="3255831"/>
          </a:xfrm>
          <a:prstGeom prst="rect">
            <a:avLst/>
          </a:prstGeom>
        </p:spPr>
      </p:pic>
    </p:spTree>
    <p:extLst>
      <p:ext uri="{BB962C8B-B14F-4D97-AF65-F5344CB8AC3E}">
        <p14:creationId xmlns:p14="http://schemas.microsoft.com/office/powerpoint/2010/main" val="3132854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Clinical Note!!</a:t>
            </a:r>
            <a:endParaRPr lang="en-AU" dirty="0"/>
          </a:p>
        </p:txBody>
      </p:sp>
      <p:sp>
        <p:nvSpPr>
          <p:cNvPr id="3" name="Content Placeholder 2"/>
          <p:cNvSpPr>
            <a:spLocks noGrp="1"/>
          </p:cNvSpPr>
          <p:nvPr>
            <p:ph idx="1"/>
          </p:nvPr>
        </p:nvSpPr>
        <p:spPr>
          <a:xfrm>
            <a:off x="551423" y="1432799"/>
            <a:ext cx="5975393" cy="4706743"/>
          </a:xfrm>
        </p:spPr>
        <p:txBody>
          <a:bodyPr>
            <a:normAutofit/>
          </a:bodyPr>
          <a:lstStyle/>
          <a:p>
            <a:pPr marL="0" indent="0">
              <a:buNone/>
            </a:pPr>
            <a:r>
              <a:rPr lang="en-AU" dirty="0" smtClean="0">
                <a:solidFill>
                  <a:schemeClr val="accent1">
                    <a:lumMod val="75000"/>
                  </a:schemeClr>
                </a:solidFill>
              </a:rPr>
              <a:t>Tears during vaginal deliveries</a:t>
            </a:r>
          </a:p>
          <a:p>
            <a:pPr marL="0" indent="0">
              <a:buNone/>
            </a:pPr>
            <a:endParaRPr lang="en-AU" dirty="0" smtClean="0">
              <a:solidFill>
                <a:schemeClr val="accent1">
                  <a:lumMod val="75000"/>
                </a:schemeClr>
              </a:solidFill>
            </a:endParaRPr>
          </a:p>
          <a:p>
            <a:r>
              <a:rPr lang="en-AU" dirty="0" smtClean="0">
                <a:solidFill>
                  <a:schemeClr val="accent1">
                    <a:lumMod val="75000"/>
                  </a:schemeClr>
                </a:solidFill>
              </a:rPr>
              <a:t>1</a:t>
            </a:r>
            <a:r>
              <a:rPr lang="en-AU" baseline="30000" dirty="0" smtClean="0">
                <a:solidFill>
                  <a:schemeClr val="accent1">
                    <a:lumMod val="75000"/>
                  </a:schemeClr>
                </a:solidFill>
              </a:rPr>
              <a:t>st</a:t>
            </a:r>
            <a:r>
              <a:rPr lang="en-AU" dirty="0" smtClean="0">
                <a:solidFill>
                  <a:schemeClr val="accent1">
                    <a:lumMod val="75000"/>
                  </a:schemeClr>
                </a:solidFill>
              </a:rPr>
              <a:t> degree tear: </a:t>
            </a:r>
            <a:r>
              <a:rPr lang="en-AU" dirty="0" smtClean="0"/>
              <a:t>Vaginal skin only</a:t>
            </a:r>
          </a:p>
          <a:p>
            <a:r>
              <a:rPr lang="en-AU" dirty="0" smtClean="0">
                <a:solidFill>
                  <a:schemeClr val="accent1">
                    <a:lumMod val="75000"/>
                  </a:schemeClr>
                </a:solidFill>
              </a:rPr>
              <a:t>2</a:t>
            </a:r>
            <a:r>
              <a:rPr lang="en-AU" baseline="30000" dirty="0" smtClean="0">
                <a:solidFill>
                  <a:schemeClr val="accent1">
                    <a:lumMod val="75000"/>
                  </a:schemeClr>
                </a:solidFill>
              </a:rPr>
              <a:t>nd</a:t>
            </a:r>
            <a:r>
              <a:rPr lang="en-AU" dirty="0" smtClean="0">
                <a:solidFill>
                  <a:schemeClr val="accent1">
                    <a:lumMod val="75000"/>
                  </a:schemeClr>
                </a:solidFill>
              </a:rPr>
              <a:t> degree tear: </a:t>
            </a:r>
            <a:r>
              <a:rPr lang="en-AU" dirty="0" smtClean="0"/>
              <a:t>Vaginal skin + perineal muscles(superficial)</a:t>
            </a:r>
          </a:p>
          <a:p>
            <a:r>
              <a:rPr lang="en-AU" dirty="0" smtClean="0">
                <a:solidFill>
                  <a:schemeClr val="accent1">
                    <a:lumMod val="75000"/>
                  </a:schemeClr>
                </a:solidFill>
              </a:rPr>
              <a:t>3</a:t>
            </a:r>
            <a:r>
              <a:rPr lang="en-AU" baseline="30000" dirty="0" smtClean="0">
                <a:solidFill>
                  <a:schemeClr val="accent1">
                    <a:lumMod val="75000"/>
                  </a:schemeClr>
                </a:solidFill>
              </a:rPr>
              <a:t>rd</a:t>
            </a:r>
            <a:r>
              <a:rPr lang="en-AU" dirty="0" smtClean="0">
                <a:solidFill>
                  <a:schemeClr val="accent1">
                    <a:lumMod val="75000"/>
                  </a:schemeClr>
                </a:solidFill>
              </a:rPr>
              <a:t> degree tear: </a:t>
            </a:r>
            <a:r>
              <a:rPr lang="en-AU" dirty="0" smtClean="0"/>
              <a:t>Vaginal skin, Perineal muscles (superficial) + Anal sphincters (EAS +/- IAS)</a:t>
            </a:r>
          </a:p>
          <a:p>
            <a:pPr lvl="1"/>
            <a:r>
              <a:rPr lang="en-AU" dirty="0" smtClean="0"/>
              <a:t>3a: &lt; 50% of EAS torn</a:t>
            </a:r>
          </a:p>
          <a:p>
            <a:pPr lvl="1"/>
            <a:r>
              <a:rPr lang="en-AU" dirty="0" smtClean="0"/>
              <a:t>3b: &gt;50 % EAS torn (IAS intact)</a:t>
            </a:r>
          </a:p>
          <a:p>
            <a:pPr lvl="1"/>
            <a:r>
              <a:rPr lang="en-AU" dirty="0" smtClean="0"/>
              <a:t>3c: both EAS and IAS  torn</a:t>
            </a:r>
          </a:p>
          <a:p>
            <a:r>
              <a:rPr lang="en-AU" dirty="0">
                <a:solidFill>
                  <a:schemeClr val="accent1">
                    <a:lumMod val="75000"/>
                  </a:schemeClr>
                </a:solidFill>
              </a:rPr>
              <a:t>4</a:t>
            </a:r>
            <a:r>
              <a:rPr lang="en-AU" baseline="30000" dirty="0">
                <a:solidFill>
                  <a:schemeClr val="accent1">
                    <a:lumMod val="75000"/>
                  </a:schemeClr>
                </a:solidFill>
              </a:rPr>
              <a:t>th</a:t>
            </a:r>
            <a:r>
              <a:rPr lang="en-AU" dirty="0">
                <a:solidFill>
                  <a:schemeClr val="accent1">
                    <a:lumMod val="75000"/>
                  </a:schemeClr>
                </a:solidFill>
              </a:rPr>
              <a:t> degree tear</a:t>
            </a:r>
          </a:p>
          <a:p>
            <a:pPr lvl="1"/>
            <a:r>
              <a:rPr lang="en-AU" dirty="0"/>
              <a:t>EAS, IAS and mucosa torn</a:t>
            </a:r>
          </a:p>
          <a:p>
            <a:pPr lvl="1"/>
            <a:endParaRPr lang="en-AU"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6816" y="1595535"/>
            <a:ext cx="5146417" cy="4310821"/>
          </a:xfrm>
          <a:prstGeom prst="rect">
            <a:avLst/>
          </a:prstGeom>
        </p:spPr>
      </p:pic>
    </p:spTree>
    <p:extLst>
      <p:ext uri="{BB962C8B-B14F-4D97-AF65-F5344CB8AC3E}">
        <p14:creationId xmlns:p14="http://schemas.microsoft.com/office/powerpoint/2010/main" val="26946770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Clinical note!!</a:t>
            </a:r>
            <a:endParaRPr lang="en-AU" dirty="0"/>
          </a:p>
        </p:txBody>
      </p:sp>
      <p:sp>
        <p:nvSpPr>
          <p:cNvPr id="4" name="Rounded Rectangle 3"/>
          <p:cNvSpPr/>
          <p:nvPr/>
        </p:nvSpPr>
        <p:spPr>
          <a:xfrm>
            <a:off x="1856791" y="2369975"/>
            <a:ext cx="6727372" cy="22486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r>
              <a:rPr lang="en-AU" dirty="0" smtClean="0"/>
              <a:t>3c and 4</a:t>
            </a:r>
            <a:r>
              <a:rPr lang="en-AU" baseline="30000" dirty="0" smtClean="0"/>
              <a:t>th</a:t>
            </a:r>
            <a:r>
              <a:rPr lang="en-AU" dirty="0" smtClean="0"/>
              <a:t> degree tears are the primary risk factor for faecal incontinence.</a:t>
            </a:r>
          </a:p>
          <a:p>
            <a:pPr marL="285750" indent="-285750" algn="ctr">
              <a:buFont typeface="Arial" panose="020B0604020202020204" pitchFamily="34" charset="0"/>
              <a:buChar char="•"/>
            </a:pPr>
            <a:r>
              <a:rPr lang="en-AU" dirty="0" smtClean="0"/>
              <a:t>Very poor outcomes once IAS is torn.</a:t>
            </a:r>
          </a:p>
          <a:p>
            <a:pPr marL="285750" indent="-285750" algn="ctr">
              <a:buFont typeface="Arial" panose="020B0604020202020204" pitchFamily="34" charset="0"/>
              <a:buChar char="•"/>
            </a:pPr>
            <a:r>
              <a:rPr lang="en-AU" dirty="0" smtClean="0"/>
              <a:t>Pelvic floor muscle training will only increase strength of EAS (skeletal muscles), not IAS (sympathetic)</a:t>
            </a:r>
          </a:p>
          <a:p>
            <a:pPr algn="ctr"/>
            <a:endParaRPr lang="en-AU" dirty="0"/>
          </a:p>
        </p:txBody>
      </p:sp>
    </p:spTree>
    <p:extLst>
      <p:ext uri="{BB962C8B-B14F-4D97-AF65-F5344CB8AC3E}">
        <p14:creationId xmlns:p14="http://schemas.microsoft.com/office/powerpoint/2010/main" val="264529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Summary</a:t>
            </a:r>
            <a:endParaRPr lang="en-AU" dirty="0"/>
          </a:p>
        </p:txBody>
      </p:sp>
      <p:sp>
        <p:nvSpPr>
          <p:cNvPr id="4" name="Rounded Rectangle 3"/>
          <p:cNvSpPr/>
          <p:nvPr/>
        </p:nvSpPr>
        <p:spPr>
          <a:xfrm>
            <a:off x="1203649" y="3214266"/>
            <a:ext cx="1875453" cy="7557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Pelvic floor muscles</a:t>
            </a:r>
            <a:endParaRPr lang="en-AU" dirty="0"/>
          </a:p>
        </p:txBody>
      </p:sp>
      <p:sp>
        <p:nvSpPr>
          <p:cNvPr id="5" name="Rounded Rectangle 4"/>
          <p:cNvSpPr/>
          <p:nvPr/>
        </p:nvSpPr>
        <p:spPr>
          <a:xfrm>
            <a:off x="3722914" y="2057397"/>
            <a:ext cx="1763486" cy="1119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Deep Pelvic Floor Muscles (Internal)</a:t>
            </a:r>
            <a:endParaRPr lang="en-AU" dirty="0"/>
          </a:p>
        </p:txBody>
      </p:sp>
      <p:sp>
        <p:nvSpPr>
          <p:cNvPr id="6" name="Rounded Rectangle 5"/>
          <p:cNvSpPr/>
          <p:nvPr/>
        </p:nvSpPr>
        <p:spPr>
          <a:xfrm>
            <a:off x="3722914" y="4026157"/>
            <a:ext cx="1763486" cy="1120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Superficial Pelvic Floor Muscles (External)</a:t>
            </a:r>
            <a:endParaRPr lang="en-AU" dirty="0"/>
          </a:p>
        </p:txBody>
      </p:sp>
      <p:sp>
        <p:nvSpPr>
          <p:cNvPr id="8" name="Rounded Rectangle 7"/>
          <p:cNvSpPr/>
          <p:nvPr/>
        </p:nvSpPr>
        <p:spPr>
          <a:xfrm>
            <a:off x="6249955" y="1570910"/>
            <a:ext cx="1763486" cy="714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t>Levator</a:t>
            </a:r>
            <a:r>
              <a:rPr lang="en-AU" dirty="0" smtClean="0"/>
              <a:t> Ani</a:t>
            </a:r>
            <a:endParaRPr lang="en-AU" dirty="0"/>
          </a:p>
        </p:txBody>
      </p:sp>
      <p:sp>
        <p:nvSpPr>
          <p:cNvPr id="9" name="Rounded Rectangle 8"/>
          <p:cNvSpPr/>
          <p:nvPr/>
        </p:nvSpPr>
        <p:spPr>
          <a:xfrm>
            <a:off x="6249955" y="2836504"/>
            <a:ext cx="1763486" cy="676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t>Coccygeus</a:t>
            </a:r>
            <a:endParaRPr lang="en-AU" dirty="0"/>
          </a:p>
        </p:txBody>
      </p:sp>
      <p:sp>
        <p:nvSpPr>
          <p:cNvPr id="10" name="Rounded Rectangle 9"/>
          <p:cNvSpPr/>
          <p:nvPr/>
        </p:nvSpPr>
        <p:spPr>
          <a:xfrm>
            <a:off x="6249955" y="4026157"/>
            <a:ext cx="1763486" cy="676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Urogenital triangle</a:t>
            </a:r>
            <a:endParaRPr lang="en-AU" dirty="0"/>
          </a:p>
        </p:txBody>
      </p:sp>
      <p:sp>
        <p:nvSpPr>
          <p:cNvPr id="11" name="Rounded Rectangle 10"/>
          <p:cNvSpPr/>
          <p:nvPr/>
        </p:nvSpPr>
        <p:spPr>
          <a:xfrm>
            <a:off x="6249955" y="5253912"/>
            <a:ext cx="1763486" cy="676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External Anal Sphincter</a:t>
            </a:r>
            <a:endParaRPr lang="en-AU" dirty="0"/>
          </a:p>
        </p:txBody>
      </p:sp>
      <p:cxnSp>
        <p:nvCxnSpPr>
          <p:cNvPr id="21" name="Elbow Connector 20"/>
          <p:cNvCxnSpPr>
            <a:endCxn id="5" idx="1"/>
          </p:cNvCxnSpPr>
          <p:nvPr/>
        </p:nvCxnSpPr>
        <p:spPr>
          <a:xfrm rot="5400000" flipH="1" flipV="1">
            <a:off x="3072103" y="2717540"/>
            <a:ext cx="751117" cy="55050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6" idx="1"/>
          </p:cNvCxnSpPr>
          <p:nvPr/>
        </p:nvCxnSpPr>
        <p:spPr>
          <a:xfrm rot="16200000" flipH="1">
            <a:off x="2813048" y="3676645"/>
            <a:ext cx="1282445" cy="5372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857111" y="3512974"/>
            <a:ext cx="3152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5" idx="3"/>
            <a:endCxn id="8" idx="1"/>
          </p:cNvCxnSpPr>
          <p:nvPr/>
        </p:nvCxnSpPr>
        <p:spPr>
          <a:xfrm flipV="1">
            <a:off x="5486400" y="1928065"/>
            <a:ext cx="763555" cy="68916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5" idx="3"/>
            <a:endCxn id="9" idx="1"/>
          </p:cNvCxnSpPr>
          <p:nvPr/>
        </p:nvCxnSpPr>
        <p:spPr>
          <a:xfrm>
            <a:off x="5486400" y="2617234"/>
            <a:ext cx="763555" cy="55750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flipV="1">
            <a:off x="5522945" y="4364392"/>
            <a:ext cx="690465" cy="22445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6" idx="3"/>
            <a:endCxn id="11" idx="1"/>
          </p:cNvCxnSpPr>
          <p:nvPr/>
        </p:nvCxnSpPr>
        <p:spPr>
          <a:xfrm>
            <a:off x="5486400" y="4586512"/>
            <a:ext cx="763555" cy="100563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2469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Don’t forget the fascia!</a:t>
            </a:r>
            <a:endParaRPr lang="en-AU" dirty="0"/>
          </a:p>
        </p:txBody>
      </p:sp>
      <p:sp>
        <p:nvSpPr>
          <p:cNvPr id="3" name="Content Placeholder 2"/>
          <p:cNvSpPr>
            <a:spLocks noGrp="1"/>
          </p:cNvSpPr>
          <p:nvPr>
            <p:ph idx="1"/>
          </p:nvPr>
        </p:nvSpPr>
        <p:spPr>
          <a:xfrm>
            <a:off x="251235" y="1930400"/>
            <a:ext cx="3117115" cy="3628571"/>
          </a:xfrm>
        </p:spPr>
        <p:txBody>
          <a:bodyPr>
            <a:normAutofit/>
          </a:bodyPr>
          <a:lstStyle/>
          <a:p>
            <a:pPr marL="0" indent="0">
              <a:buNone/>
            </a:pPr>
            <a:r>
              <a:rPr lang="en-AU" dirty="0" err="1" smtClean="0">
                <a:solidFill>
                  <a:schemeClr val="accent1">
                    <a:lumMod val="75000"/>
                  </a:schemeClr>
                </a:solidFill>
              </a:rPr>
              <a:t>Endopelvic</a:t>
            </a:r>
            <a:r>
              <a:rPr lang="en-AU" dirty="0" smtClean="0">
                <a:solidFill>
                  <a:schemeClr val="accent1">
                    <a:lumMod val="75000"/>
                  </a:schemeClr>
                </a:solidFill>
              </a:rPr>
              <a:t> Fascia</a:t>
            </a:r>
          </a:p>
          <a:p>
            <a:r>
              <a:rPr lang="en-AU" dirty="0" smtClean="0"/>
              <a:t>Function: Connects pelvic organs to the pelvic side walls</a:t>
            </a:r>
          </a:p>
          <a:p>
            <a:r>
              <a:rPr lang="en-AU" dirty="0" smtClean="0"/>
              <a:t>Provides added support to pelvic organs</a:t>
            </a:r>
          </a:p>
          <a:p>
            <a:r>
              <a:rPr lang="en-AU" dirty="0" smtClean="0"/>
              <a:t>Suspends the organs</a:t>
            </a:r>
            <a:endParaRPr lang="en-AU" dirty="0"/>
          </a:p>
          <a:p>
            <a:r>
              <a:rPr lang="en-AU" dirty="0">
                <a:solidFill>
                  <a:schemeClr val="accent1">
                    <a:lumMod val="75000"/>
                  </a:schemeClr>
                </a:solidFill>
              </a:rPr>
              <a:t>N</a:t>
            </a:r>
            <a:r>
              <a:rPr lang="en-AU" dirty="0" smtClean="0">
                <a:solidFill>
                  <a:schemeClr val="accent1">
                    <a:lumMod val="75000"/>
                  </a:schemeClr>
                </a:solidFill>
              </a:rPr>
              <a:t>ote: </a:t>
            </a:r>
            <a:r>
              <a:rPr lang="en-AU" dirty="0" smtClean="0"/>
              <a:t>Tearing/ stretching of the fascia = loss of organ support</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9432" y="1758723"/>
            <a:ext cx="8610600" cy="3971925"/>
          </a:xfrm>
          <a:prstGeom prst="rect">
            <a:avLst/>
          </a:prstGeom>
        </p:spPr>
      </p:pic>
    </p:spTree>
    <p:extLst>
      <p:ext uri="{BB962C8B-B14F-4D97-AF65-F5344CB8AC3E}">
        <p14:creationId xmlns:p14="http://schemas.microsoft.com/office/powerpoint/2010/main" val="33033926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023257"/>
          </a:xfrm>
        </p:spPr>
        <p:txBody>
          <a:bodyPr/>
          <a:lstStyle/>
          <a:p>
            <a:r>
              <a:rPr lang="en-AU" dirty="0" smtClean="0"/>
              <a:t>Contents</a:t>
            </a:r>
            <a:endParaRPr lang="en-AU" dirty="0"/>
          </a:p>
        </p:txBody>
      </p:sp>
      <p:sp>
        <p:nvSpPr>
          <p:cNvPr id="3" name="Content Placeholder 2"/>
          <p:cNvSpPr>
            <a:spLocks noGrp="1"/>
          </p:cNvSpPr>
          <p:nvPr>
            <p:ph idx="1"/>
          </p:nvPr>
        </p:nvSpPr>
        <p:spPr/>
        <p:txBody>
          <a:bodyPr>
            <a:normAutofit fontScale="85000" lnSpcReduction="20000"/>
          </a:bodyPr>
          <a:lstStyle/>
          <a:p>
            <a:r>
              <a:rPr lang="en-AU" dirty="0" smtClean="0"/>
              <a:t>Pelvic floor anatomy</a:t>
            </a:r>
          </a:p>
          <a:p>
            <a:r>
              <a:rPr lang="en-AU" dirty="0" smtClean="0"/>
              <a:t>Pelvic floor disorders:</a:t>
            </a:r>
          </a:p>
          <a:p>
            <a:pPr lvl="1"/>
            <a:r>
              <a:rPr lang="en-AU" dirty="0" smtClean="0"/>
              <a:t>Pelvic organ prolapse</a:t>
            </a:r>
          </a:p>
          <a:p>
            <a:pPr lvl="2"/>
            <a:r>
              <a:rPr lang="en-AU" dirty="0" smtClean="0"/>
              <a:t>Types/ anatomy</a:t>
            </a:r>
          </a:p>
          <a:p>
            <a:pPr lvl="2"/>
            <a:r>
              <a:rPr lang="en-AU" dirty="0" smtClean="0"/>
              <a:t>Assessment</a:t>
            </a:r>
          </a:p>
          <a:p>
            <a:pPr lvl="2">
              <a:lnSpc>
                <a:spcPct val="120000"/>
              </a:lnSpc>
            </a:pPr>
            <a:r>
              <a:rPr lang="en-AU" dirty="0" smtClean="0"/>
              <a:t>Treatment (how to teach</a:t>
            </a:r>
          </a:p>
          <a:p>
            <a:pPr marL="914400" lvl="2" indent="0">
              <a:buNone/>
            </a:pPr>
            <a:r>
              <a:rPr lang="en-AU" dirty="0" smtClean="0"/>
              <a:t>Pelvic floor exercises)</a:t>
            </a:r>
          </a:p>
          <a:p>
            <a:pPr lvl="1"/>
            <a:r>
              <a:rPr lang="en-AU" dirty="0" smtClean="0"/>
              <a:t>Urinary disorders</a:t>
            </a:r>
          </a:p>
          <a:p>
            <a:pPr lvl="2"/>
            <a:r>
              <a:rPr lang="en-AU" dirty="0" smtClean="0"/>
              <a:t>Anatomy</a:t>
            </a:r>
          </a:p>
          <a:p>
            <a:pPr lvl="2"/>
            <a:r>
              <a:rPr lang="en-AU" dirty="0" smtClean="0"/>
              <a:t>treatment</a:t>
            </a:r>
          </a:p>
          <a:p>
            <a:pPr lvl="1"/>
            <a:r>
              <a:rPr lang="en-AU" dirty="0" smtClean="0"/>
              <a:t>Pelvic pain</a:t>
            </a:r>
          </a:p>
          <a:p>
            <a:pPr lvl="2"/>
            <a:r>
              <a:rPr lang="en-AU" dirty="0" smtClean="0"/>
              <a:t>Causes</a:t>
            </a:r>
          </a:p>
          <a:p>
            <a:pPr lvl="2"/>
            <a:r>
              <a:rPr lang="en-AU" dirty="0" smtClean="0"/>
              <a:t>Treatment techniques</a:t>
            </a:r>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7477" y="1069312"/>
            <a:ext cx="7620000" cy="4972050"/>
          </a:xfrm>
          <a:prstGeom prst="rect">
            <a:avLst/>
          </a:prstGeom>
        </p:spPr>
      </p:pic>
    </p:spTree>
    <p:extLst>
      <p:ext uri="{BB962C8B-B14F-4D97-AF65-F5344CB8AC3E}">
        <p14:creationId xmlns:p14="http://schemas.microsoft.com/office/powerpoint/2010/main" val="3509992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Boat in the dock analogy</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039" y="1270000"/>
            <a:ext cx="7119257" cy="3570580"/>
          </a:xfrm>
          <a:prstGeom prst="rect">
            <a:avLst/>
          </a:prstGeom>
        </p:spPr>
      </p:pic>
      <p:sp>
        <p:nvSpPr>
          <p:cNvPr id="6" name="TextBox 5"/>
          <p:cNvSpPr txBox="1"/>
          <p:nvPr/>
        </p:nvSpPr>
        <p:spPr>
          <a:xfrm>
            <a:off x="677334" y="4954555"/>
            <a:ext cx="10817980" cy="1754326"/>
          </a:xfrm>
          <a:prstGeom prst="rect">
            <a:avLst/>
          </a:prstGeom>
          <a:noFill/>
        </p:spPr>
        <p:txBody>
          <a:bodyPr wrap="square" rtlCol="0">
            <a:spAutoFit/>
          </a:bodyPr>
          <a:lstStyle/>
          <a:p>
            <a:r>
              <a:rPr lang="en-AU" dirty="0" smtClean="0">
                <a:solidFill>
                  <a:schemeClr val="accent1">
                    <a:lumMod val="75000"/>
                  </a:schemeClr>
                </a:solidFill>
              </a:rPr>
              <a:t>Boat = </a:t>
            </a:r>
            <a:r>
              <a:rPr lang="en-AU" dirty="0" smtClean="0"/>
              <a:t>pelvic organs</a:t>
            </a:r>
          </a:p>
          <a:p>
            <a:r>
              <a:rPr lang="en-AU" dirty="0" smtClean="0">
                <a:solidFill>
                  <a:schemeClr val="accent1">
                    <a:lumMod val="75000"/>
                  </a:schemeClr>
                </a:solidFill>
              </a:rPr>
              <a:t>Ropes = </a:t>
            </a:r>
            <a:r>
              <a:rPr lang="en-AU" dirty="0" smtClean="0"/>
              <a:t>fascia/ ligaments suspending the organs within he pelvis</a:t>
            </a:r>
          </a:p>
          <a:p>
            <a:r>
              <a:rPr lang="en-AU" dirty="0" smtClean="0">
                <a:solidFill>
                  <a:schemeClr val="accent1">
                    <a:lumMod val="75000"/>
                  </a:schemeClr>
                </a:solidFill>
              </a:rPr>
              <a:t>Water = </a:t>
            </a:r>
            <a:r>
              <a:rPr lang="en-AU" dirty="0" smtClean="0"/>
              <a:t>Pelvic floor muscles (</a:t>
            </a:r>
            <a:r>
              <a:rPr lang="en-AU" dirty="0" err="1" smtClean="0"/>
              <a:t>levator</a:t>
            </a:r>
            <a:r>
              <a:rPr lang="en-AU" dirty="0" smtClean="0"/>
              <a:t> </a:t>
            </a:r>
            <a:r>
              <a:rPr lang="en-AU" dirty="0" err="1" smtClean="0"/>
              <a:t>ani</a:t>
            </a:r>
            <a:r>
              <a:rPr lang="en-AU" dirty="0" smtClean="0"/>
              <a:t>) supporting the pelvic organs from the bottom up</a:t>
            </a:r>
          </a:p>
          <a:p>
            <a:r>
              <a:rPr lang="en-AU" dirty="0" smtClean="0">
                <a:solidFill>
                  <a:schemeClr val="accent1">
                    <a:lumMod val="75000"/>
                  </a:schemeClr>
                </a:solidFill>
              </a:rPr>
              <a:t>Note: </a:t>
            </a:r>
            <a:r>
              <a:rPr lang="en-AU" dirty="0" smtClean="0"/>
              <a:t>If the pelvic floor is weak there is increased strain on the fascia</a:t>
            </a:r>
          </a:p>
          <a:p>
            <a:r>
              <a:rPr lang="en-AU" dirty="0"/>
              <a:t>	 </a:t>
            </a:r>
            <a:r>
              <a:rPr lang="en-AU" dirty="0" smtClean="0"/>
              <a:t>  If the fascia is torn/ stretched during child birth there is increased pressure on pelvic floor</a:t>
            </a:r>
          </a:p>
          <a:p>
            <a:r>
              <a:rPr lang="en-AU" dirty="0"/>
              <a:t>	</a:t>
            </a:r>
            <a:r>
              <a:rPr lang="en-AU" dirty="0" smtClean="0"/>
              <a:t>   Both may result in prolapse</a:t>
            </a:r>
            <a:endParaRPr lang="en-AU" dirty="0"/>
          </a:p>
        </p:txBody>
      </p:sp>
    </p:spTree>
    <p:extLst>
      <p:ext uri="{BB962C8B-B14F-4D97-AF65-F5344CB8AC3E}">
        <p14:creationId xmlns:p14="http://schemas.microsoft.com/office/powerpoint/2010/main" val="2155011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Hammock analogy</a:t>
            </a:r>
            <a:endParaRPr lang="en-AU"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7211" t="15316" r="10246"/>
          <a:stretch/>
        </p:blipFill>
        <p:spPr>
          <a:xfrm>
            <a:off x="2946260" y="2168848"/>
            <a:ext cx="4058816" cy="3153583"/>
          </a:xfrm>
        </p:spPr>
      </p:pic>
      <p:sp>
        <p:nvSpPr>
          <p:cNvPr id="3" name="TextBox 2"/>
          <p:cNvSpPr txBox="1"/>
          <p:nvPr/>
        </p:nvSpPr>
        <p:spPr>
          <a:xfrm>
            <a:off x="2845837" y="2397968"/>
            <a:ext cx="1240972" cy="276999"/>
          </a:xfrm>
          <a:prstGeom prst="rect">
            <a:avLst/>
          </a:prstGeom>
          <a:noFill/>
        </p:spPr>
        <p:txBody>
          <a:bodyPr wrap="square" rtlCol="0">
            <a:spAutoFit/>
          </a:bodyPr>
          <a:lstStyle/>
          <a:p>
            <a:r>
              <a:rPr lang="en-AU" sz="1200" dirty="0" smtClean="0"/>
              <a:t>Head = Bladder</a:t>
            </a:r>
            <a:endParaRPr lang="en-AU" sz="1200" dirty="0"/>
          </a:p>
        </p:txBody>
      </p:sp>
      <p:sp>
        <p:nvSpPr>
          <p:cNvPr id="5" name="TextBox 4"/>
          <p:cNvSpPr txBox="1"/>
          <p:nvPr/>
        </p:nvSpPr>
        <p:spPr>
          <a:xfrm>
            <a:off x="4086809" y="2120969"/>
            <a:ext cx="1240972" cy="276999"/>
          </a:xfrm>
          <a:prstGeom prst="rect">
            <a:avLst/>
          </a:prstGeom>
          <a:noFill/>
        </p:spPr>
        <p:txBody>
          <a:bodyPr wrap="square" rtlCol="0">
            <a:spAutoFit/>
          </a:bodyPr>
          <a:lstStyle/>
          <a:p>
            <a:r>
              <a:rPr lang="en-AU" sz="1200" dirty="0" smtClean="0"/>
              <a:t>Body = Uterus</a:t>
            </a:r>
            <a:endParaRPr lang="en-AU" sz="1200" dirty="0"/>
          </a:p>
        </p:txBody>
      </p:sp>
      <p:sp>
        <p:nvSpPr>
          <p:cNvPr id="6" name="TextBox 5"/>
          <p:cNvSpPr txBox="1"/>
          <p:nvPr/>
        </p:nvSpPr>
        <p:spPr>
          <a:xfrm>
            <a:off x="5327781" y="1887184"/>
            <a:ext cx="1240972" cy="276999"/>
          </a:xfrm>
          <a:prstGeom prst="rect">
            <a:avLst/>
          </a:prstGeom>
          <a:noFill/>
        </p:spPr>
        <p:txBody>
          <a:bodyPr wrap="square" rtlCol="0">
            <a:spAutoFit/>
          </a:bodyPr>
          <a:lstStyle/>
          <a:p>
            <a:r>
              <a:rPr lang="en-AU" sz="1200" dirty="0" smtClean="0"/>
              <a:t>Legs = Rectum</a:t>
            </a:r>
            <a:endParaRPr lang="en-AU" sz="1200" dirty="0"/>
          </a:p>
        </p:txBody>
      </p:sp>
      <p:sp>
        <p:nvSpPr>
          <p:cNvPr id="7" name="TextBox 6"/>
          <p:cNvSpPr txBox="1"/>
          <p:nvPr/>
        </p:nvSpPr>
        <p:spPr>
          <a:xfrm>
            <a:off x="7560906" y="2536467"/>
            <a:ext cx="1240972" cy="276999"/>
          </a:xfrm>
          <a:prstGeom prst="rect">
            <a:avLst/>
          </a:prstGeom>
          <a:noFill/>
        </p:spPr>
        <p:txBody>
          <a:bodyPr wrap="square" rtlCol="0">
            <a:spAutoFit/>
          </a:bodyPr>
          <a:lstStyle/>
          <a:p>
            <a:r>
              <a:rPr lang="en-AU" sz="1200" dirty="0" smtClean="0"/>
              <a:t>Ropes = Fascia</a:t>
            </a:r>
            <a:endParaRPr lang="en-AU" sz="1200" dirty="0"/>
          </a:p>
        </p:txBody>
      </p:sp>
      <p:sp>
        <p:nvSpPr>
          <p:cNvPr id="8" name="TextBox 7"/>
          <p:cNvSpPr txBox="1"/>
          <p:nvPr/>
        </p:nvSpPr>
        <p:spPr>
          <a:xfrm>
            <a:off x="1655077" y="2976100"/>
            <a:ext cx="1240972" cy="276999"/>
          </a:xfrm>
          <a:prstGeom prst="rect">
            <a:avLst/>
          </a:prstGeom>
          <a:noFill/>
        </p:spPr>
        <p:txBody>
          <a:bodyPr wrap="square" rtlCol="0">
            <a:spAutoFit/>
          </a:bodyPr>
          <a:lstStyle/>
          <a:p>
            <a:r>
              <a:rPr lang="en-AU" sz="1200" dirty="0" smtClean="0"/>
              <a:t>Fascia</a:t>
            </a:r>
            <a:endParaRPr lang="en-AU" sz="1200" dirty="0"/>
          </a:p>
        </p:txBody>
      </p:sp>
      <p:sp>
        <p:nvSpPr>
          <p:cNvPr id="9" name="TextBox 8"/>
          <p:cNvSpPr txBox="1"/>
          <p:nvPr/>
        </p:nvSpPr>
        <p:spPr>
          <a:xfrm>
            <a:off x="2946260" y="5557102"/>
            <a:ext cx="4124131" cy="461665"/>
          </a:xfrm>
          <a:prstGeom prst="rect">
            <a:avLst/>
          </a:prstGeom>
          <a:noFill/>
        </p:spPr>
        <p:txBody>
          <a:bodyPr wrap="square" rtlCol="0">
            <a:spAutoFit/>
          </a:bodyPr>
          <a:lstStyle/>
          <a:p>
            <a:pPr algn="ctr"/>
            <a:r>
              <a:rPr lang="en-AU" sz="1200" dirty="0" smtClean="0"/>
              <a:t>Hammock = </a:t>
            </a:r>
            <a:r>
              <a:rPr lang="en-AU" sz="1200" dirty="0" err="1" smtClean="0"/>
              <a:t>Levator</a:t>
            </a:r>
            <a:r>
              <a:rPr lang="en-AU" sz="1200" dirty="0" smtClean="0"/>
              <a:t> Ani</a:t>
            </a:r>
          </a:p>
          <a:p>
            <a:pPr algn="ctr"/>
            <a:r>
              <a:rPr lang="en-AU" sz="1200" dirty="0" smtClean="0"/>
              <a:t>Lifts pelvic organs taking strain off fascia</a:t>
            </a:r>
            <a:endParaRPr lang="en-AU" sz="1200" dirty="0"/>
          </a:p>
        </p:txBody>
      </p:sp>
      <p:sp>
        <p:nvSpPr>
          <p:cNvPr id="12" name="Down Arrow 11"/>
          <p:cNvSpPr/>
          <p:nvPr/>
        </p:nvSpPr>
        <p:spPr>
          <a:xfrm rot="494863">
            <a:off x="5561767" y="2154175"/>
            <a:ext cx="247686" cy="9504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Down Arrow 12"/>
          <p:cNvSpPr/>
          <p:nvPr/>
        </p:nvSpPr>
        <p:spPr>
          <a:xfrm>
            <a:off x="4731845" y="2397968"/>
            <a:ext cx="276480" cy="11290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Down Arrow 13"/>
          <p:cNvSpPr/>
          <p:nvPr/>
        </p:nvSpPr>
        <p:spPr>
          <a:xfrm rot="19843150">
            <a:off x="3533790" y="2685724"/>
            <a:ext cx="256964" cy="50428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Down Arrow 14"/>
          <p:cNvSpPr/>
          <p:nvPr/>
        </p:nvSpPr>
        <p:spPr>
          <a:xfrm rot="4749841">
            <a:off x="6934927" y="2365148"/>
            <a:ext cx="247686" cy="9504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Down Arrow 15"/>
          <p:cNvSpPr/>
          <p:nvPr/>
        </p:nvSpPr>
        <p:spPr>
          <a:xfrm rot="16200000">
            <a:off x="2649517" y="2664143"/>
            <a:ext cx="247686" cy="9504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Down Arrow 16"/>
          <p:cNvSpPr/>
          <p:nvPr/>
        </p:nvSpPr>
        <p:spPr>
          <a:xfrm rot="10584890">
            <a:off x="4851825" y="4482537"/>
            <a:ext cx="247686" cy="9504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9695927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Pelvic Floor Disorders</a:t>
            </a:r>
            <a:endParaRPr lang="en-AU" dirty="0"/>
          </a:p>
        </p:txBody>
      </p:sp>
      <p:sp>
        <p:nvSpPr>
          <p:cNvPr id="3" name="Subtitle 2"/>
          <p:cNvSpPr>
            <a:spLocks noGrp="1"/>
          </p:cNvSpPr>
          <p:nvPr>
            <p:ph type="subTitle" idx="1"/>
          </p:nvPr>
        </p:nvSpPr>
        <p:spPr/>
        <p:txBody>
          <a:bodyPr>
            <a:normAutofit fontScale="62500" lnSpcReduction="20000"/>
          </a:bodyPr>
          <a:lstStyle/>
          <a:p>
            <a:r>
              <a:rPr lang="en-AU" dirty="0"/>
              <a:t>Pelvic Organ Prolapse (POP)</a:t>
            </a:r>
          </a:p>
          <a:p>
            <a:r>
              <a:rPr lang="en-AU" dirty="0"/>
              <a:t>Urinary Disorders</a:t>
            </a:r>
          </a:p>
          <a:p>
            <a:r>
              <a:rPr lang="en-AU" dirty="0"/>
              <a:t>Bowel disorders</a:t>
            </a:r>
          </a:p>
          <a:p>
            <a:r>
              <a:rPr lang="en-AU" dirty="0"/>
              <a:t>Pain disorders</a:t>
            </a:r>
          </a:p>
          <a:p>
            <a:endParaRPr lang="en-AU" dirty="0"/>
          </a:p>
        </p:txBody>
      </p:sp>
    </p:spTree>
    <p:extLst>
      <p:ext uri="{BB962C8B-B14F-4D97-AF65-F5344CB8AC3E}">
        <p14:creationId xmlns:p14="http://schemas.microsoft.com/office/powerpoint/2010/main" val="35662015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Prolapse</a:t>
            </a:r>
            <a:endParaRPr lang="en-AU" dirty="0"/>
          </a:p>
        </p:txBody>
      </p:sp>
      <p:sp>
        <p:nvSpPr>
          <p:cNvPr id="3" name="Subtitle 2"/>
          <p:cNvSpPr>
            <a:spLocks noGrp="1"/>
          </p:cNvSpPr>
          <p:nvPr>
            <p:ph type="subTitle" idx="1"/>
          </p:nvPr>
        </p:nvSpPr>
        <p:spPr/>
        <p:txBody>
          <a:bodyPr/>
          <a:lstStyle/>
          <a:p>
            <a:endParaRPr lang="en-AU"/>
          </a:p>
        </p:txBody>
      </p:sp>
    </p:spTree>
    <p:extLst>
      <p:ext uri="{BB962C8B-B14F-4D97-AF65-F5344CB8AC3E}">
        <p14:creationId xmlns:p14="http://schemas.microsoft.com/office/powerpoint/2010/main" val="40628431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Prolapse: Rectocele</a:t>
            </a:r>
            <a:endParaRPr lang="en-AU" dirty="0"/>
          </a:p>
        </p:txBody>
      </p:sp>
      <p:sp>
        <p:nvSpPr>
          <p:cNvPr id="3" name="Content Placeholder 2"/>
          <p:cNvSpPr>
            <a:spLocks noGrp="1"/>
          </p:cNvSpPr>
          <p:nvPr>
            <p:ph idx="1"/>
          </p:nvPr>
        </p:nvSpPr>
        <p:spPr>
          <a:xfrm>
            <a:off x="677334" y="1438486"/>
            <a:ext cx="8596668" cy="983827"/>
          </a:xfrm>
        </p:spPr>
        <p:txBody>
          <a:bodyPr/>
          <a:lstStyle/>
          <a:p>
            <a:r>
              <a:rPr lang="en-AU" dirty="0" smtClean="0"/>
              <a:t>Posterior vaginal wall prolapse</a:t>
            </a:r>
          </a:p>
          <a:p>
            <a:r>
              <a:rPr lang="en-AU" dirty="0" smtClean="0"/>
              <a:t>Dropping of rectum forward and downward against posterior wall of vagina</a:t>
            </a:r>
            <a:endParaRPr lang="en-AU"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49202"/>
          <a:stretch/>
        </p:blipFill>
        <p:spPr>
          <a:xfrm>
            <a:off x="1569994" y="2356457"/>
            <a:ext cx="3405674" cy="4869960"/>
          </a:xfrm>
          <a:prstGeom prst="rect">
            <a:avLst/>
          </a:prstGeom>
        </p:spPr>
      </p:pic>
      <p:sp>
        <p:nvSpPr>
          <p:cNvPr id="5" name="TextBox 4"/>
          <p:cNvSpPr txBox="1"/>
          <p:nvPr/>
        </p:nvSpPr>
        <p:spPr>
          <a:xfrm>
            <a:off x="5113176" y="2881867"/>
            <a:ext cx="4160826" cy="2031325"/>
          </a:xfrm>
          <a:prstGeom prst="rect">
            <a:avLst/>
          </a:prstGeom>
          <a:noFill/>
        </p:spPr>
        <p:txBody>
          <a:bodyPr wrap="square" rtlCol="0">
            <a:spAutoFit/>
          </a:bodyPr>
          <a:lstStyle/>
          <a:p>
            <a:r>
              <a:rPr lang="en-AU" dirty="0" smtClean="0">
                <a:solidFill>
                  <a:schemeClr val="accent1">
                    <a:lumMod val="75000"/>
                  </a:schemeClr>
                </a:solidFill>
              </a:rPr>
              <a:t>Symptoms</a:t>
            </a:r>
          </a:p>
          <a:p>
            <a:pPr marL="285750" indent="-285750">
              <a:buFont typeface="Arial" panose="020B0604020202020204" pitchFamily="34" charset="0"/>
              <a:buChar char="•"/>
            </a:pPr>
            <a:r>
              <a:rPr lang="en-AU" dirty="0" smtClean="0"/>
              <a:t>Vaginal mass/ fullness</a:t>
            </a:r>
          </a:p>
          <a:p>
            <a:pPr marL="285750" indent="-285750">
              <a:buFont typeface="Arial" panose="020B0604020202020204" pitchFamily="34" charset="0"/>
              <a:buChar char="•"/>
            </a:pPr>
            <a:r>
              <a:rPr lang="en-AU" dirty="0" smtClean="0"/>
              <a:t>Sensation of stool becoming ‘stuck’ as it moves through rectum</a:t>
            </a:r>
          </a:p>
          <a:p>
            <a:pPr marL="285750" indent="-285750">
              <a:buFont typeface="Arial" panose="020B0604020202020204" pitchFamily="34" charset="0"/>
              <a:buChar char="•"/>
            </a:pPr>
            <a:r>
              <a:rPr lang="en-AU" dirty="0" smtClean="0"/>
              <a:t>Incomplete evacuation</a:t>
            </a:r>
          </a:p>
          <a:p>
            <a:pPr marL="285750" indent="-285750">
              <a:buFont typeface="Arial" panose="020B0604020202020204" pitchFamily="34" charset="0"/>
              <a:buChar char="•"/>
            </a:pPr>
            <a:r>
              <a:rPr lang="en-AU" dirty="0" smtClean="0"/>
              <a:t>Digital splinting to assist evacuation</a:t>
            </a:r>
            <a:endParaRPr lang="en-AU" dirty="0"/>
          </a:p>
        </p:txBody>
      </p:sp>
    </p:spTree>
    <p:extLst>
      <p:ext uri="{BB962C8B-B14F-4D97-AF65-F5344CB8AC3E}">
        <p14:creationId xmlns:p14="http://schemas.microsoft.com/office/powerpoint/2010/main" val="1770758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56253"/>
            <a:ext cx="8596668" cy="1320800"/>
          </a:xfrm>
        </p:spPr>
        <p:txBody>
          <a:bodyPr/>
          <a:lstStyle/>
          <a:p>
            <a:r>
              <a:rPr lang="en-AU" dirty="0" smtClean="0"/>
              <a:t>Prolapse: Cystocele</a:t>
            </a:r>
            <a:endParaRPr lang="en-AU" dirty="0"/>
          </a:p>
        </p:txBody>
      </p:sp>
      <p:sp>
        <p:nvSpPr>
          <p:cNvPr id="3" name="Content Placeholder 2"/>
          <p:cNvSpPr>
            <a:spLocks noGrp="1"/>
          </p:cNvSpPr>
          <p:nvPr>
            <p:ph idx="1"/>
          </p:nvPr>
        </p:nvSpPr>
        <p:spPr>
          <a:xfrm>
            <a:off x="677334" y="1488786"/>
            <a:ext cx="6106021" cy="843868"/>
          </a:xfrm>
        </p:spPr>
        <p:txBody>
          <a:bodyPr>
            <a:normAutofit fontScale="92500" lnSpcReduction="20000"/>
          </a:bodyPr>
          <a:lstStyle/>
          <a:p>
            <a:r>
              <a:rPr lang="en-AU" dirty="0" smtClean="0"/>
              <a:t>Anterior vaginal wall prolapse</a:t>
            </a:r>
          </a:p>
          <a:p>
            <a:r>
              <a:rPr lang="en-AU" dirty="0" smtClean="0"/>
              <a:t>Dropping of bladder base down and backward against anterior vaginal wall</a:t>
            </a:r>
            <a:endParaRPr lang="en-AU"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r="48883"/>
          <a:stretch/>
        </p:blipFill>
        <p:spPr>
          <a:xfrm>
            <a:off x="6634066" y="1214016"/>
            <a:ext cx="4292081" cy="5439841"/>
          </a:xfrm>
          <a:prstGeom prst="rect">
            <a:avLst/>
          </a:prstGeom>
        </p:spPr>
      </p:pic>
      <p:sp>
        <p:nvSpPr>
          <p:cNvPr id="5" name="TextBox 4"/>
          <p:cNvSpPr txBox="1"/>
          <p:nvPr/>
        </p:nvSpPr>
        <p:spPr>
          <a:xfrm>
            <a:off x="677334" y="2252130"/>
            <a:ext cx="4305213" cy="3508653"/>
          </a:xfrm>
          <a:prstGeom prst="rect">
            <a:avLst/>
          </a:prstGeom>
          <a:noFill/>
        </p:spPr>
        <p:txBody>
          <a:bodyPr wrap="square" rtlCol="0">
            <a:spAutoFit/>
          </a:bodyPr>
          <a:lstStyle/>
          <a:p>
            <a:pPr>
              <a:spcBef>
                <a:spcPct val="0"/>
              </a:spcBef>
            </a:pPr>
            <a:r>
              <a:rPr lang="en-AU" sz="2400" dirty="0">
                <a:solidFill>
                  <a:schemeClr val="accent1"/>
                </a:solidFill>
                <a:latin typeface="+mj-lt"/>
                <a:ea typeface="+mj-ea"/>
                <a:cs typeface="+mj-cs"/>
              </a:rPr>
              <a:t>Symptoms:</a:t>
            </a:r>
          </a:p>
          <a:p>
            <a:pPr marL="285750" indent="-285750">
              <a:buFont typeface="Arial" panose="020B0604020202020204" pitchFamily="34" charset="0"/>
              <a:buChar char="•"/>
            </a:pPr>
            <a:r>
              <a:rPr lang="en-AU" dirty="0" smtClean="0"/>
              <a:t>Vaginal mass/ fullness</a:t>
            </a:r>
          </a:p>
          <a:p>
            <a:pPr marL="285750" indent="-285750">
              <a:buFont typeface="Arial" panose="020B0604020202020204" pitchFamily="34" charset="0"/>
              <a:buChar char="•"/>
            </a:pPr>
            <a:r>
              <a:rPr lang="en-AU" dirty="0" smtClean="0"/>
              <a:t>Recurrent UTI secondary to incomplete emptying</a:t>
            </a:r>
          </a:p>
          <a:p>
            <a:pPr marL="285750" indent="-285750">
              <a:buFont typeface="Arial" panose="020B0604020202020204" pitchFamily="34" charset="0"/>
              <a:buChar char="•"/>
            </a:pPr>
            <a:r>
              <a:rPr lang="en-AU" dirty="0" smtClean="0"/>
              <a:t>Lower </a:t>
            </a:r>
            <a:r>
              <a:rPr lang="en-AU" dirty="0" err="1" smtClean="0"/>
              <a:t>abdo</a:t>
            </a:r>
            <a:r>
              <a:rPr lang="en-AU" dirty="0" smtClean="0"/>
              <a:t> dragging/ discomfort</a:t>
            </a:r>
          </a:p>
          <a:p>
            <a:pPr marL="285750" indent="-285750">
              <a:buFont typeface="Arial" panose="020B0604020202020204" pitchFamily="34" charset="0"/>
              <a:buChar char="•"/>
            </a:pPr>
            <a:r>
              <a:rPr lang="en-AU" dirty="0" smtClean="0"/>
              <a:t>Obstructive/ irritable voiding symptoms</a:t>
            </a:r>
          </a:p>
          <a:p>
            <a:pPr marL="742950" lvl="1" indent="-285750">
              <a:buFont typeface="Arial" panose="020B0604020202020204" pitchFamily="34" charset="0"/>
              <a:buChar char="•"/>
            </a:pPr>
            <a:r>
              <a:rPr lang="en-AU" dirty="0" smtClean="0"/>
              <a:t>Hesitancy, straining to void, slow flow, incomplete emptying, double voiding, post void dribble, leaning forward to void</a:t>
            </a:r>
          </a:p>
          <a:p>
            <a:pPr marL="742950" lvl="1" indent="-285750">
              <a:buFont typeface="Arial" panose="020B0604020202020204" pitchFamily="34" charset="0"/>
              <a:buChar char="•"/>
            </a:pPr>
            <a:endParaRPr lang="en-AU" dirty="0" smtClean="0"/>
          </a:p>
        </p:txBody>
      </p:sp>
    </p:spTree>
    <p:extLst>
      <p:ext uri="{BB962C8B-B14F-4D97-AF65-F5344CB8AC3E}">
        <p14:creationId xmlns:p14="http://schemas.microsoft.com/office/powerpoint/2010/main" val="13254630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Prolapse: Uterine prolapse</a:t>
            </a:r>
            <a:endParaRPr lang="en-AU" dirty="0"/>
          </a:p>
        </p:txBody>
      </p:sp>
      <p:sp>
        <p:nvSpPr>
          <p:cNvPr id="3" name="Content Placeholder 2"/>
          <p:cNvSpPr>
            <a:spLocks noGrp="1"/>
          </p:cNvSpPr>
          <p:nvPr>
            <p:ph idx="1"/>
          </p:nvPr>
        </p:nvSpPr>
        <p:spPr>
          <a:xfrm>
            <a:off x="677334" y="1516776"/>
            <a:ext cx="8596668" cy="647925"/>
          </a:xfrm>
        </p:spPr>
        <p:txBody>
          <a:bodyPr/>
          <a:lstStyle/>
          <a:p>
            <a:r>
              <a:rPr lang="en-AU" dirty="0" smtClean="0"/>
              <a:t>Dropping of uterus down the vagina</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09118" y="2242930"/>
            <a:ext cx="6260214" cy="3873507"/>
          </a:xfrm>
          <a:prstGeom prst="rect">
            <a:avLst/>
          </a:prstGeom>
        </p:spPr>
      </p:pic>
      <p:sp>
        <p:nvSpPr>
          <p:cNvPr id="5" name="TextBox 4"/>
          <p:cNvSpPr txBox="1"/>
          <p:nvPr/>
        </p:nvSpPr>
        <p:spPr>
          <a:xfrm>
            <a:off x="350762" y="2242930"/>
            <a:ext cx="4305213" cy="2677656"/>
          </a:xfrm>
          <a:prstGeom prst="rect">
            <a:avLst/>
          </a:prstGeom>
          <a:noFill/>
        </p:spPr>
        <p:txBody>
          <a:bodyPr wrap="square" rtlCol="0">
            <a:spAutoFit/>
          </a:bodyPr>
          <a:lstStyle/>
          <a:p>
            <a:pPr>
              <a:spcBef>
                <a:spcPct val="0"/>
              </a:spcBef>
            </a:pPr>
            <a:r>
              <a:rPr lang="en-AU" sz="2400" dirty="0">
                <a:solidFill>
                  <a:schemeClr val="accent1"/>
                </a:solidFill>
                <a:latin typeface="+mj-lt"/>
                <a:ea typeface="+mj-ea"/>
                <a:cs typeface="+mj-cs"/>
              </a:rPr>
              <a:t>Symptoms:</a:t>
            </a:r>
          </a:p>
          <a:p>
            <a:pPr marL="285750" indent="-285750">
              <a:buFont typeface="Arial" panose="020B0604020202020204" pitchFamily="34" charset="0"/>
              <a:buChar char="•"/>
            </a:pPr>
            <a:r>
              <a:rPr lang="en-AU" dirty="0" smtClean="0"/>
              <a:t>Vaginal mass/ fullness</a:t>
            </a:r>
          </a:p>
          <a:p>
            <a:pPr marL="742950" lvl="1" indent="-285750">
              <a:buFont typeface="Arial" panose="020B0604020202020204" pitchFamily="34" charset="0"/>
              <a:buChar char="•"/>
            </a:pPr>
            <a:r>
              <a:rPr lang="en-AU" dirty="0" smtClean="0"/>
              <a:t>Perineal pressure (like a displaced tampon)</a:t>
            </a:r>
          </a:p>
          <a:p>
            <a:pPr marL="742950" lvl="1" indent="-285750">
              <a:buFont typeface="Arial" panose="020B0604020202020204" pitchFamily="34" charset="0"/>
              <a:buChar char="•"/>
            </a:pPr>
            <a:r>
              <a:rPr lang="en-AU" dirty="0" smtClean="0"/>
              <a:t>LBP</a:t>
            </a:r>
          </a:p>
          <a:p>
            <a:pPr marL="742950" lvl="1" indent="-285750">
              <a:buFont typeface="Arial" panose="020B0604020202020204" pitchFamily="34" charset="0"/>
              <a:buChar char="•"/>
            </a:pPr>
            <a:r>
              <a:rPr lang="en-AU" dirty="0" smtClean="0"/>
              <a:t>Painful intercourse</a:t>
            </a:r>
          </a:p>
          <a:p>
            <a:pPr marL="742950" lvl="1" indent="-285750">
              <a:buFont typeface="Arial" panose="020B0604020202020204" pitchFamily="34" charset="0"/>
              <a:buChar char="•"/>
            </a:pPr>
            <a:r>
              <a:rPr lang="en-AU" dirty="0" smtClean="0"/>
              <a:t>Mass at </a:t>
            </a:r>
            <a:r>
              <a:rPr lang="en-AU" dirty="0" err="1" smtClean="0"/>
              <a:t>introitus</a:t>
            </a:r>
            <a:endParaRPr lang="en-AU" dirty="0" smtClean="0"/>
          </a:p>
          <a:p>
            <a:pPr marL="742950" lvl="1" indent="-285750">
              <a:buFont typeface="Arial" panose="020B0604020202020204" pitchFamily="34" charset="0"/>
              <a:buChar char="•"/>
            </a:pPr>
            <a:r>
              <a:rPr lang="en-AU" dirty="0" smtClean="0"/>
              <a:t>Obstructive urinary symptoms</a:t>
            </a:r>
          </a:p>
          <a:p>
            <a:pPr marL="742950" lvl="1" indent="-285750">
              <a:buFont typeface="Arial" panose="020B0604020202020204" pitchFamily="34" charset="0"/>
              <a:buChar char="•"/>
            </a:pPr>
            <a:endParaRPr lang="en-AU" dirty="0" smtClean="0"/>
          </a:p>
        </p:txBody>
      </p:sp>
    </p:spTree>
    <p:extLst>
      <p:ext uri="{BB962C8B-B14F-4D97-AF65-F5344CB8AC3E}">
        <p14:creationId xmlns:p14="http://schemas.microsoft.com/office/powerpoint/2010/main" val="32653271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Prolapse Grading </a:t>
            </a:r>
            <a:endParaRPr lang="en-AU"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17560" y="1525893"/>
            <a:ext cx="3895404" cy="4663728"/>
          </a:xfrm>
        </p:spPr>
      </p:pic>
      <p:sp>
        <p:nvSpPr>
          <p:cNvPr id="6" name="TextBox 5"/>
          <p:cNvSpPr txBox="1"/>
          <p:nvPr/>
        </p:nvSpPr>
        <p:spPr>
          <a:xfrm>
            <a:off x="537375" y="1564821"/>
            <a:ext cx="5980185" cy="4862870"/>
          </a:xfrm>
          <a:prstGeom prst="rect">
            <a:avLst/>
          </a:prstGeom>
          <a:noFill/>
        </p:spPr>
        <p:txBody>
          <a:bodyPr wrap="square" rtlCol="0">
            <a:spAutoFit/>
          </a:bodyPr>
          <a:lstStyle/>
          <a:p>
            <a:pPr>
              <a:spcBef>
                <a:spcPct val="0"/>
              </a:spcBef>
            </a:pPr>
            <a:r>
              <a:rPr lang="en-AU" sz="2400" dirty="0" smtClean="0">
                <a:solidFill>
                  <a:schemeClr val="accent1"/>
                </a:solidFill>
                <a:latin typeface="+mj-lt"/>
                <a:ea typeface="+mj-ea"/>
                <a:cs typeface="+mj-cs"/>
              </a:rPr>
              <a:t>Braden-Walker</a:t>
            </a:r>
            <a:endParaRPr lang="en-AU" sz="2400" dirty="0">
              <a:solidFill>
                <a:schemeClr val="accent1"/>
              </a:solidFill>
              <a:latin typeface="+mj-lt"/>
              <a:ea typeface="+mj-ea"/>
              <a:cs typeface="+mj-cs"/>
            </a:endParaRPr>
          </a:p>
          <a:p>
            <a:pPr marL="742950" lvl="1" indent="-285750">
              <a:buFont typeface="Arial" panose="020B0604020202020204" pitchFamily="34" charset="0"/>
              <a:buChar char="•"/>
            </a:pPr>
            <a:r>
              <a:rPr lang="en-AU" dirty="0" smtClean="0"/>
              <a:t>Most commonly used by physiotherapists</a:t>
            </a:r>
          </a:p>
          <a:p>
            <a:pPr marL="742950" lvl="1" indent="-285750">
              <a:buFont typeface="Arial" panose="020B0604020202020204" pitchFamily="34" charset="0"/>
              <a:buChar char="•"/>
            </a:pPr>
            <a:r>
              <a:rPr lang="en-AU" dirty="0" smtClean="0"/>
              <a:t>Uses 2 main reference points</a:t>
            </a:r>
          </a:p>
          <a:p>
            <a:pPr marL="1200150" lvl="2" indent="-285750">
              <a:buFont typeface="Arial" panose="020B0604020202020204" pitchFamily="34" charset="0"/>
              <a:buChar char="•"/>
            </a:pPr>
            <a:r>
              <a:rPr lang="en-AU" dirty="0" smtClean="0"/>
              <a:t>Half way point down the vagina</a:t>
            </a:r>
          </a:p>
          <a:p>
            <a:pPr marL="1200150" lvl="2" indent="-285750">
              <a:buFont typeface="Arial" panose="020B0604020202020204" pitchFamily="34" charset="0"/>
              <a:buChar char="•"/>
            </a:pPr>
            <a:r>
              <a:rPr lang="en-AU" dirty="0" smtClean="0"/>
              <a:t>Hymen</a:t>
            </a:r>
          </a:p>
          <a:p>
            <a:pPr marL="1200150" lvl="2" indent="-285750">
              <a:buFont typeface="Arial" panose="020B0604020202020204" pitchFamily="34" charset="0"/>
              <a:buChar char="•"/>
            </a:pPr>
            <a:endParaRPr lang="en-AU" dirty="0" smtClean="0"/>
          </a:p>
          <a:p>
            <a:pPr>
              <a:spcBef>
                <a:spcPct val="0"/>
              </a:spcBef>
            </a:pPr>
            <a:r>
              <a:rPr lang="en-AU" dirty="0">
                <a:solidFill>
                  <a:schemeClr val="accent1"/>
                </a:solidFill>
              </a:rPr>
              <a:t>Grades:</a:t>
            </a:r>
          </a:p>
          <a:p>
            <a:pPr>
              <a:spcBef>
                <a:spcPct val="0"/>
              </a:spcBef>
            </a:pPr>
            <a:r>
              <a:rPr lang="en-AU" sz="1600" dirty="0"/>
              <a:t>0 = Normal anatomical </a:t>
            </a:r>
            <a:r>
              <a:rPr lang="en-AU" sz="1600" dirty="0" smtClean="0"/>
              <a:t>position</a:t>
            </a:r>
          </a:p>
          <a:p>
            <a:pPr>
              <a:spcBef>
                <a:spcPct val="0"/>
              </a:spcBef>
            </a:pPr>
            <a:r>
              <a:rPr lang="en-AU" sz="1600" dirty="0"/>
              <a:t>	              </a:t>
            </a:r>
            <a:endParaRPr lang="en-AU" sz="1600" dirty="0" smtClean="0"/>
          </a:p>
          <a:p>
            <a:pPr>
              <a:spcBef>
                <a:spcPct val="0"/>
              </a:spcBef>
            </a:pPr>
            <a:r>
              <a:rPr lang="en-AU" sz="1600" dirty="0" smtClean="0"/>
              <a:t>1 </a:t>
            </a:r>
            <a:r>
              <a:rPr lang="en-AU" sz="1600" dirty="0"/>
              <a:t>= </a:t>
            </a:r>
            <a:r>
              <a:rPr lang="en-AU" sz="1600" dirty="0" smtClean="0"/>
              <a:t>Descent less than half way to hymen (mild prolapse)</a:t>
            </a:r>
          </a:p>
          <a:p>
            <a:pPr>
              <a:spcBef>
                <a:spcPct val="0"/>
              </a:spcBef>
            </a:pPr>
            <a:endParaRPr lang="en-AU" sz="1600" dirty="0" smtClean="0"/>
          </a:p>
          <a:p>
            <a:pPr>
              <a:spcBef>
                <a:spcPct val="0"/>
              </a:spcBef>
            </a:pPr>
            <a:r>
              <a:rPr lang="en-AU" sz="1600" dirty="0" smtClean="0"/>
              <a:t>2 </a:t>
            </a:r>
            <a:r>
              <a:rPr lang="en-AU" sz="1600" dirty="0"/>
              <a:t>= </a:t>
            </a:r>
            <a:r>
              <a:rPr lang="en-AU" sz="1600" dirty="0" smtClean="0"/>
              <a:t>Descent more than half way to hymen, up to, or slightly beyond the hymen					(mod prolapse)</a:t>
            </a:r>
            <a:r>
              <a:rPr lang="en-AU" sz="1600" dirty="0"/>
              <a:t>	</a:t>
            </a:r>
            <a:endParaRPr lang="en-AU" sz="1600" dirty="0" smtClean="0"/>
          </a:p>
          <a:p>
            <a:pPr>
              <a:spcBef>
                <a:spcPct val="0"/>
              </a:spcBef>
            </a:pPr>
            <a:r>
              <a:rPr lang="en-AU" sz="1600" dirty="0"/>
              <a:t>				</a:t>
            </a:r>
            <a:endParaRPr lang="en-AU" sz="1600" dirty="0" smtClean="0"/>
          </a:p>
          <a:p>
            <a:pPr>
              <a:spcBef>
                <a:spcPct val="0"/>
              </a:spcBef>
            </a:pPr>
            <a:r>
              <a:rPr lang="en-AU" sz="1600" dirty="0" smtClean="0"/>
              <a:t>3 </a:t>
            </a:r>
            <a:r>
              <a:rPr lang="en-AU" sz="1600" dirty="0"/>
              <a:t>= </a:t>
            </a:r>
            <a:r>
              <a:rPr lang="en-AU" sz="1600" dirty="0" smtClean="0"/>
              <a:t>Half of organ is past the hymen	(severe prolapse)</a:t>
            </a:r>
            <a:r>
              <a:rPr lang="en-AU" sz="1600" dirty="0"/>
              <a:t>	</a:t>
            </a:r>
            <a:endParaRPr lang="en-AU" sz="1600" dirty="0" smtClean="0"/>
          </a:p>
          <a:p>
            <a:pPr>
              <a:spcBef>
                <a:spcPct val="0"/>
              </a:spcBef>
            </a:pPr>
            <a:r>
              <a:rPr lang="en-AU" sz="1600" dirty="0"/>
              <a:t>	</a:t>
            </a:r>
          </a:p>
          <a:p>
            <a:pPr>
              <a:spcBef>
                <a:spcPct val="0"/>
              </a:spcBef>
            </a:pPr>
            <a:r>
              <a:rPr lang="en-AU" sz="1600" dirty="0" smtClean="0"/>
              <a:t>4 </a:t>
            </a:r>
            <a:r>
              <a:rPr lang="en-AU" sz="1600" dirty="0"/>
              <a:t>= </a:t>
            </a:r>
            <a:r>
              <a:rPr lang="en-AU" sz="1600" dirty="0" smtClean="0"/>
              <a:t>Complete eversion </a:t>
            </a:r>
            <a:endParaRPr lang="en-AU" sz="1600" dirty="0"/>
          </a:p>
          <a:p>
            <a:pPr marL="742950" lvl="1" indent="-285750">
              <a:buFont typeface="Arial" panose="020B0604020202020204" pitchFamily="34" charset="0"/>
              <a:buChar char="•"/>
            </a:pPr>
            <a:endParaRPr lang="en-AU" dirty="0" smtClean="0"/>
          </a:p>
        </p:txBody>
      </p:sp>
    </p:spTree>
    <p:extLst>
      <p:ext uri="{BB962C8B-B14F-4D97-AF65-F5344CB8AC3E}">
        <p14:creationId xmlns:p14="http://schemas.microsoft.com/office/powerpoint/2010/main" val="2195917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599" y="181097"/>
            <a:ext cx="8596668" cy="1320800"/>
          </a:xfrm>
        </p:spPr>
        <p:txBody>
          <a:bodyPr/>
          <a:lstStyle/>
          <a:p>
            <a:pPr algn="ctr"/>
            <a:r>
              <a:rPr lang="en-AU" dirty="0" smtClean="0"/>
              <a:t>Management of Prolapses</a:t>
            </a:r>
            <a:endParaRPr lang="en-AU" dirty="0"/>
          </a:p>
        </p:txBody>
      </p:sp>
      <p:sp>
        <p:nvSpPr>
          <p:cNvPr id="4" name="Rounded Rectangle 3"/>
          <p:cNvSpPr/>
          <p:nvPr/>
        </p:nvSpPr>
        <p:spPr>
          <a:xfrm>
            <a:off x="359229" y="3135084"/>
            <a:ext cx="1875453" cy="7557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3 main goals</a:t>
            </a:r>
            <a:endParaRPr lang="en-AU" dirty="0"/>
          </a:p>
        </p:txBody>
      </p:sp>
      <p:sp>
        <p:nvSpPr>
          <p:cNvPr id="5" name="Rounded Rectangle 4"/>
          <p:cNvSpPr/>
          <p:nvPr/>
        </p:nvSpPr>
        <p:spPr>
          <a:xfrm>
            <a:off x="3224505" y="1450162"/>
            <a:ext cx="1763486" cy="1119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Increase upward support</a:t>
            </a:r>
            <a:endParaRPr lang="en-AU" dirty="0"/>
          </a:p>
        </p:txBody>
      </p:sp>
      <p:sp>
        <p:nvSpPr>
          <p:cNvPr id="6" name="Rounded Rectangle 5"/>
          <p:cNvSpPr/>
          <p:nvPr/>
        </p:nvSpPr>
        <p:spPr>
          <a:xfrm>
            <a:off x="3224505" y="2963617"/>
            <a:ext cx="1763486" cy="1120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Decrease downward strain</a:t>
            </a:r>
            <a:endParaRPr lang="en-AU" dirty="0"/>
          </a:p>
        </p:txBody>
      </p:sp>
      <p:sp>
        <p:nvSpPr>
          <p:cNvPr id="8" name="Rounded Rectangle 7"/>
          <p:cNvSpPr/>
          <p:nvPr/>
        </p:nvSpPr>
        <p:spPr>
          <a:xfrm>
            <a:off x="5947099" y="1219837"/>
            <a:ext cx="1763486" cy="6035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Strengthen pelvic floor muscles</a:t>
            </a:r>
            <a:endParaRPr lang="en-AU" sz="1400" dirty="0"/>
          </a:p>
        </p:txBody>
      </p:sp>
      <p:sp>
        <p:nvSpPr>
          <p:cNvPr id="9" name="Rounded Rectangle 8"/>
          <p:cNvSpPr/>
          <p:nvPr/>
        </p:nvSpPr>
        <p:spPr>
          <a:xfrm>
            <a:off x="5952349" y="2020639"/>
            <a:ext cx="1767081" cy="5590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Teach ‘The Knack”</a:t>
            </a:r>
            <a:endParaRPr lang="en-AU" sz="1400" dirty="0"/>
          </a:p>
        </p:txBody>
      </p:sp>
      <p:sp>
        <p:nvSpPr>
          <p:cNvPr id="10" name="Rounded Rectangle 9"/>
          <p:cNvSpPr/>
          <p:nvPr/>
        </p:nvSpPr>
        <p:spPr>
          <a:xfrm>
            <a:off x="5947099" y="4718312"/>
            <a:ext cx="1763486" cy="5315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Toilet position</a:t>
            </a:r>
            <a:endParaRPr lang="en-AU" sz="1400" dirty="0"/>
          </a:p>
        </p:txBody>
      </p:sp>
      <p:sp>
        <p:nvSpPr>
          <p:cNvPr id="11" name="Rounded Rectangle 10"/>
          <p:cNvSpPr/>
          <p:nvPr/>
        </p:nvSpPr>
        <p:spPr>
          <a:xfrm>
            <a:off x="5947099" y="5473182"/>
            <a:ext cx="1763486" cy="5637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Manual correction</a:t>
            </a:r>
            <a:endParaRPr lang="en-AU" sz="1400" dirty="0"/>
          </a:p>
        </p:txBody>
      </p:sp>
      <p:cxnSp>
        <p:nvCxnSpPr>
          <p:cNvPr id="21" name="Elbow Connector 20"/>
          <p:cNvCxnSpPr/>
          <p:nvPr/>
        </p:nvCxnSpPr>
        <p:spPr>
          <a:xfrm rot="5400000" flipH="1" flipV="1">
            <a:off x="2493701" y="2164053"/>
            <a:ext cx="751117" cy="55050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6200000" flipH="1">
            <a:off x="2219971" y="2650441"/>
            <a:ext cx="1282445" cy="5372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34682" y="3493172"/>
            <a:ext cx="3152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5" idx="3"/>
            <a:endCxn id="8" idx="1"/>
          </p:cNvCxnSpPr>
          <p:nvPr/>
        </p:nvCxnSpPr>
        <p:spPr>
          <a:xfrm flipV="1">
            <a:off x="4987991" y="1521592"/>
            <a:ext cx="959108" cy="48840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5" idx="3"/>
            <a:endCxn id="9" idx="1"/>
          </p:cNvCxnSpPr>
          <p:nvPr/>
        </p:nvCxnSpPr>
        <p:spPr>
          <a:xfrm>
            <a:off x="4987991" y="2009999"/>
            <a:ext cx="964358" cy="29015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224505" y="4491923"/>
            <a:ext cx="1763486" cy="1120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Provide tips for symptom management</a:t>
            </a:r>
            <a:endParaRPr lang="en-AU" dirty="0"/>
          </a:p>
        </p:txBody>
      </p:sp>
      <p:sp>
        <p:nvSpPr>
          <p:cNvPr id="24" name="Rounded Rectangle 23"/>
          <p:cNvSpPr/>
          <p:nvPr/>
        </p:nvSpPr>
        <p:spPr>
          <a:xfrm>
            <a:off x="5947099" y="2776963"/>
            <a:ext cx="1763486" cy="4919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Pessaries</a:t>
            </a:r>
            <a:endParaRPr lang="en-AU" sz="1400" dirty="0"/>
          </a:p>
        </p:txBody>
      </p:sp>
      <p:sp>
        <p:nvSpPr>
          <p:cNvPr id="26" name="Rounded Rectangle 25"/>
          <p:cNvSpPr/>
          <p:nvPr/>
        </p:nvSpPr>
        <p:spPr>
          <a:xfrm>
            <a:off x="8736563" y="1444607"/>
            <a:ext cx="1726164" cy="632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Reduce heavy lifting</a:t>
            </a:r>
            <a:endParaRPr lang="en-AU" sz="1400" dirty="0"/>
          </a:p>
        </p:txBody>
      </p:sp>
      <p:sp>
        <p:nvSpPr>
          <p:cNvPr id="32" name="Rounded Rectangle 31"/>
          <p:cNvSpPr/>
          <p:nvPr/>
        </p:nvSpPr>
        <p:spPr>
          <a:xfrm>
            <a:off x="8741228" y="2317880"/>
            <a:ext cx="1726164" cy="632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Appropriate exercise</a:t>
            </a:r>
            <a:endParaRPr lang="en-AU" sz="1400" dirty="0"/>
          </a:p>
        </p:txBody>
      </p:sp>
      <p:sp>
        <p:nvSpPr>
          <p:cNvPr id="34" name="Rounded Rectangle 33"/>
          <p:cNvSpPr/>
          <p:nvPr/>
        </p:nvSpPr>
        <p:spPr>
          <a:xfrm>
            <a:off x="8782440" y="4840675"/>
            <a:ext cx="1726164" cy="632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Healthy BMI</a:t>
            </a:r>
            <a:endParaRPr lang="en-AU" sz="1400" dirty="0"/>
          </a:p>
        </p:txBody>
      </p:sp>
      <p:sp>
        <p:nvSpPr>
          <p:cNvPr id="35" name="Rounded Rectangle 34"/>
          <p:cNvSpPr/>
          <p:nvPr/>
        </p:nvSpPr>
        <p:spPr>
          <a:xfrm>
            <a:off x="8736563" y="3176919"/>
            <a:ext cx="1726164" cy="632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Manage respiratory conditions</a:t>
            </a:r>
            <a:endParaRPr lang="en-AU" sz="1400" dirty="0"/>
          </a:p>
        </p:txBody>
      </p:sp>
      <p:sp>
        <p:nvSpPr>
          <p:cNvPr id="36" name="Rounded Rectangle 35"/>
          <p:cNvSpPr/>
          <p:nvPr/>
        </p:nvSpPr>
        <p:spPr>
          <a:xfrm>
            <a:off x="8790215" y="4008797"/>
            <a:ext cx="1726164" cy="6325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dirty="0" smtClean="0"/>
              <a:t>Manage constipation</a:t>
            </a:r>
            <a:endParaRPr lang="en-AU" sz="1400" dirty="0"/>
          </a:p>
        </p:txBody>
      </p:sp>
      <p:cxnSp>
        <p:nvCxnSpPr>
          <p:cNvPr id="42" name="Elbow Connector 41"/>
          <p:cNvCxnSpPr/>
          <p:nvPr/>
        </p:nvCxnSpPr>
        <p:spPr>
          <a:xfrm flipV="1">
            <a:off x="5113176" y="1823346"/>
            <a:ext cx="3489648" cy="1824923"/>
          </a:xfrm>
          <a:prstGeom prst="bentConnector3">
            <a:avLst>
              <a:gd name="adj1" fmla="val 8663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Elbow Connector 48"/>
          <p:cNvCxnSpPr/>
          <p:nvPr/>
        </p:nvCxnSpPr>
        <p:spPr>
          <a:xfrm>
            <a:off x="5197844" y="3648269"/>
            <a:ext cx="3517620" cy="1555667"/>
          </a:xfrm>
          <a:prstGeom prst="bentConnector3">
            <a:avLst>
              <a:gd name="adj1" fmla="val 8342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8136294" y="2634133"/>
            <a:ext cx="46653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8136294" y="3648269"/>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5" name="Straight Arrow Connector 54"/>
          <p:cNvCxnSpPr/>
          <p:nvPr/>
        </p:nvCxnSpPr>
        <p:spPr>
          <a:xfrm>
            <a:off x="8136294" y="3493172"/>
            <a:ext cx="45422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8136294" y="4325050"/>
            <a:ext cx="5791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7" idx="3"/>
          </p:cNvCxnSpPr>
          <p:nvPr/>
        </p:nvCxnSpPr>
        <p:spPr>
          <a:xfrm>
            <a:off x="4987991" y="5052278"/>
            <a:ext cx="86230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1" name="Elbow Connector 60"/>
          <p:cNvCxnSpPr/>
          <p:nvPr/>
        </p:nvCxnSpPr>
        <p:spPr>
          <a:xfrm rot="16200000" flipH="1">
            <a:off x="5241347" y="5204024"/>
            <a:ext cx="779355" cy="475861"/>
          </a:xfrm>
          <a:prstGeom prst="bentConnector3">
            <a:avLst>
              <a:gd name="adj1" fmla="val 10028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592549" y="3493172"/>
            <a:ext cx="0" cy="1559104"/>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2592549" y="5052276"/>
            <a:ext cx="55196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477069" y="2277862"/>
            <a:ext cx="0" cy="6725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467738" y="2969049"/>
            <a:ext cx="3732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818540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Management of prolapse: Pelvic floor muscle training</a:t>
            </a:r>
            <a:endParaRPr lang="en-AU" dirty="0"/>
          </a:p>
        </p:txBody>
      </p:sp>
      <p:sp>
        <p:nvSpPr>
          <p:cNvPr id="3" name="Content Placeholder 2"/>
          <p:cNvSpPr>
            <a:spLocks noGrp="1"/>
          </p:cNvSpPr>
          <p:nvPr>
            <p:ph idx="1"/>
          </p:nvPr>
        </p:nvSpPr>
        <p:spPr>
          <a:xfrm>
            <a:off x="677334" y="2160589"/>
            <a:ext cx="5219613" cy="3880773"/>
          </a:xfrm>
        </p:spPr>
        <p:txBody>
          <a:bodyPr>
            <a:normAutofit/>
          </a:bodyPr>
          <a:lstStyle/>
          <a:p>
            <a:pPr marL="0" indent="0">
              <a:buNone/>
            </a:pPr>
            <a:r>
              <a:rPr lang="en-AU" b="1" dirty="0" smtClean="0"/>
              <a:t>Step 1: </a:t>
            </a:r>
            <a:r>
              <a:rPr lang="en-AU" dirty="0" smtClean="0"/>
              <a:t>Ensure correct technique</a:t>
            </a:r>
          </a:p>
          <a:p>
            <a:r>
              <a:rPr lang="en-AU" dirty="0" smtClean="0"/>
              <a:t>Verbal cues (see next slide)</a:t>
            </a:r>
          </a:p>
          <a:p>
            <a:r>
              <a:rPr lang="en-AU" dirty="0" smtClean="0"/>
              <a:t>Internal examination: </a:t>
            </a:r>
            <a:r>
              <a:rPr lang="en-AU" dirty="0"/>
              <a:t>C</a:t>
            </a:r>
            <a:r>
              <a:rPr lang="en-AU" dirty="0" smtClean="0"/>
              <a:t>heck correct technique, measure strength of contraction, check position of prolapse, feel for trigger points, </a:t>
            </a:r>
            <a:r>
              <a:rPr lang="en-AU" dirty="0" err="1" smtClean="0"/>
              <a:t>Levator</a:t>
            </a:r>
            <a:r>
              <a:rPr lang="en-AU" dirty="0" smtClean="0"/>
              <a:t> Ani avulsion</a:t>
            </a:r>
          </a:p>
          <a:p>
            <a:r>
              <a:rPr lang="en-AU" dirty="0" smtClean="0"/>
              <a:t>If patient unable to contract pelvic floor – Electrical stimulation     </a:t>
            </a:r>
          </a:p>
          <a:p>
            <a:pPr marL="0" indent="0">
              <a:buNone/>
            </a:pPr>
            <a:r>
              <a:rPr lang="en-AU" b="1" dirty="0" smtClean="0"/>
              <a:t>Step 2: </a:t>
            </a:r>
            <a:r>
              <a:rPr lang="en-AU" dirty="0" smtClean="0"/>
              <a:t>Increase pelvic floor strength</a:t>
            </a:r>
          </a:p>
          <a:p>
            <a:r>
              <a:rPr lang="en-AU" dirty="0" smtClean="0"/>
              <a:t>Tailored HEP</a:t>
            </a:r>
          </a:p>
          <a:p>
            <a:r>
              <a:rPr lang="en-AU" dirty="0" smtClean="0"/>
              <a:t>Vaginal weights</a:t>
            </a:r>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873" y="2160589"/>
            <a:ext cx="3802744" cy="2931282"/>
          </a:xfrm>
          <a:prstGeom prst="rect">
            <a:avLst/>
          </a:prstGeom>
        </p:spPr>
      </p:pic>
    </p:spTree>
    <p:extLst>
      <p:ext uri="{BB962C8B-B14F-4D97-AF65-F5344CB8AC3E}">
        <p14:creationId xmlns:p14="http://schemas.microsoft.com/office/powerpoint/2010/main" val="23522053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Pelvic Floor Anatomy</a:t>
            </a:r>
            <a:endParaRPr lang="en-AU" dirty="0"/>
          </a:p>
        </p:txBody>
      </p:sp>
      <p:sp>
        <p:nvSpPr>
          <p:cNvPr id="3" name="Content Placeholder 2"/>
          <p:cNvSpPr>
            <a:spLocks noGrp="1"/>
          </p:cNvSpPr>
          <p:nvPr>
            <p:ph idx="1"/>
          </p:nvPr>
        </p:nvSpPr>
        <p:spPr/>
        <p:txBody>
          <a:bodyPr/>
          <a:lstStyle/>
          <a:p>
            <a:pPr marL="0" indent="0" algn="ctr">
              <a:buNone/>
            </a:pPr>
            <a:r>
              <a:rPr lang="en-AU" sz="2000" b="1" dirty="0" smtClean="0"/>
              <a:t>What is the pelvic floor?</a:t>
            </a:r>
          </a:p>
          <a:p>
            <a:r>
              <a:rPr lang="en-AU" dirty="0"/>
              <a:t>“A complex web of muscle, fascia and fibrous tissue that helps support the pelvic organs”</a:t>
            </a:r>
          </a:p>
          <a:p>
            <a:r>
              <a:rPr lang="en-AU" dirty="0"/>
              <a:t>Note: It is not just </a:t>
            </a:r>
            <a:r>
              <a:rPr lang="en-AU" dirty="0" smtClean="0"/>
              <a:t>muscle!!!! </a:t>
            </a:r>
            <a:r>
              <a:rPr lang="en-AU" dirty="0"/>
              <a:t>Fascia and fibrous tissue are important too.</a:t>
            </a:r>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3678" y="3881534"/>
            <a:ext cx="3551098" cy="2410308"/>
          </a:xfrm>
          <a:prstGeom prst="rect">
            <a:avLst/>
          </a:prstGeom>
        </p:spPr>
      </p:pic>
    </p:spTree>
    <p:extLst>
      <p:ext uri="{BB962C8B-B14F-4D97-AF65-F5344CB8AC3E}">
        <p14:creationId xmlns:p14="http://schemas.microsoft.com/office/powerpoint/2010/main" val="12888644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Handy Hint</a:t>
            </a:r>
            <a:endParaRPr lang="en-AU" dirty="0"/>
          </a:p>
        </p:txBody>
      </p:sp>
      <p:sp>
        <p:nvSpPr>
          <p:cNvPr id="8" name="Content Placeholder 2"/>
          <p:cNvSpPr>
            <a:spLocks noGrp="1"/>
          </p:cNvSpPr>
          <p:nvPr>
            <p:ph idx="1"/>
          </p:nvPr>
        </p:nvSpPr>
        <p:spPr>
          <a:xfrm>
            <a:off x="677334" y="1366935"/>
            <a:ext cx="9940903" cy="2034073"/>
          </a:xfrm>
        </p:spPr>
        <p:txBody>
          <a:bodyPr/>
          <a:lstStyle/>
          <a:p>
            <a:r>
              <a:rPr lang="en-AU" dirty="0" smtClean="0"/>
              <a:t>There’s no polite way of explaining a pelvic floor contraction. </a:t>
            </a:r>
            <a:endParaRPr lang="en-AU" dirty="0"/>
          </a:p>
          <a:p>
            <a:r>
              <a:rPr lang="en-AU" dirty="0" smtClean="0"/>
              <a:t>Use imaginative verbal cues to help your patient visualise what they are meant to do.</a:t>
            </a:r>
            <a:endParaRPr lang="en-AU" dirty="0"/>
          </a:p>
        </p:txBody>
      </p:sp>
      <p:sp>
        <p:nvSpPr>
          <p:cNvPr id="9" name="Cloud 8"/>
          <p:cNvSpPr/>
          <p:nvPr/>
        </p:nvSpPr>
        <p:spPr>
          <a:xfrm>
            <a:off x="6662056" y="2182327"/>
            <a:ext cx="3415005" cy="214578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Squeeze around your back passage as if you’re trying to hold in gas or diarrhoea</a:t>
            </a:r>
            <a:endParaRPr lang="en-AU" dirty="0"/>
          </a:p>
        </p:txBody>
      </p:sp>
      <p:sp>
        <p:nvSpPr>
          <p:cNvPr id="10" name="Cloud 9"/>
          <p:cNvSpPr/>
          <p:nvPr/>
        </p:nvSpPr>
        <p:spPr>
          <a:xfrm>
            <a:off x="2617237" y="2182327"/>
            <a:ext cx="3442996" cy="221135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Imagine you are sitting on a silk scarf and you’re trying to suck it up your vagina</a:t>
            </a:r>
          </a:p>
        </p:txBody>
      </p:sp>
      <p:sp>
        <p:nvSpPr>
          <p:cNvPr id="11" name="Cloud 10"/>
          <p:cNvSpPr/>
          <p:nvPr/>
        </p:nvSpPr>
        <p:spPr>
          <a:xfrm>
            <a:off x="494523" y="4328109"/>
            <a:ext cx="2995127" cy="2494382"/>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t>Imagine you’re urinating and you’re trying to stop yourself mid flow</a:t>
            </a:r>
          </a:p>
        </p:txBody>
      </p:sp>
      <p:sp>
        <p:nvSpPr>
          <p:cNvPr id="12" name="Cloud 11"/>
          <p:cNvSpPr/>
          <p:nvPr/>
        </p:nvSpPr>
        <p:spPr>
          <a:xfrm>
            <a:off x="4646645" y="4661807"/>
            <a:ext cx="3890865" cy="199092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a:t>Imagine you’re sucking up a milkshake through a straw… Only with your vagina instead of mouth</a:t>
            </a:r>
            <a:endParaRPr lang="en-AU" dirty="0"/>
          </a:p>
        </p:txBody>
      </p:sp>
    </p:spTree>
    <p:extLst>
      <p:ext uri="{BB962C8B-B14F-4D97-AF65-F5344CB8AC3E}">
        <p14:creationId xmlns:p14="http://schemas.microsoft.com/office/powerpoint/2010/main" val="1185651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Management of Prolapse: The Knack</a:t>
            </a:r>
            <a:endParaRPr lang="en-AU" dirty="0"/>
          </a:p>
        </p:txBody>
      </p:sp>
      <p:sp>
        <p:nvSpPr>
          <p:cNvPr id="3" name="Content Placeholder 2"/>
          <p:cNvSpPr>
            <a:spLocks noGrp="1"/>
          </p:cNvSpPr>
          <p:nvPr>
            <p:ph idx="1"/>
          </p:nvPr>
        </p:nvSpPr>
        <p:spPr>
          <a:xfrm>
            <a:off x="677334" y="1697643"/>
            <a:ext cx="5228944" cy="2034073"/>
          </a:xfrm>
        </p:spPr>
        <p:txBody>
          <a:bodyPr/>
          <a:lstStyle/>
          <a:p>
            <a:r>
              <a:rPr lang="en-AU" dirty="0" smtClean="0"/>
              <a:t>Often used as management for SUI</a:t>
            </a:r>
          </a:p>
          <a:p>
            <a:r>
              <a:rPr lang="en-AU" dirty="0" smtClean="0"/>
              <a:t>“Tensioning of the pelvic floor muscles just prior to and during increases in IAP to prevent downward descent of the pelvic floor and subsequent strain on the pelvic fascia”</a:t>
            </a:r>
            <a:endParaRPr lang="en-AU" dirty="0"/>
          </a:p>
        </p:txBody>
      </p:sp>
      <p:cxnSp>
        <p:nvCxnSpPr>
          <p:cNvPr id="5" name="Straight Arrow Connector 4"/>
          <p:cNvCxnSpPr/>
          <p:nvPr/>
        </p:nvCxnSpPr>
        <p:spPr>
          <a:xfrm>
            <a:off x="1063690" y="5756988"/>
            <a:ext cx="4385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V="1">
            <a:off x="1436914" y="4637314"/>
            <a:ext cx="0" cy="1026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502229" y="4646645"/>
            <a:ext cx="130628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2752531" y="4730620"/>
            <a:ext cx="0" cy="1026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808514" y="5756988"/>
            <a:ext cx="48519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98580" y="5001208"/>
            <a:ext cx="1138333" cy="261610"/>
          </a:xfrm>
          <a:prstGeom prst="rect">
            <a:avLst/>
          </a:prstGeom>
          <a:noFill/>
        </p:spPr>
        <p:txBody>
          <a:bodyPr wrap="square" rtlCol="0">
            <a:spAutoFit/>
          </a:bodyPr>
          <a:lstStyle/>
          <a:p>
            <a:pPr algn="ctr"/>
            <a:r>
              <a:rPr lang="en-AU" sz="1100" dirty="0" smtClean="0"/>
              <a:t>Contract</a:t>
            </a:r>
            <a:endParaRPr lang="en-AU" sz="1100" dirty="0"/>
          </a:p>
        </p:txBody>
      </p:sp>
      <p:sp>
        <p:nvSpPr>
          <p:cNvPr id="15" name="TextBox 14"/>
          <p:cNvSpPr txBox="1"/>
          <p:nvPr/>
        </p:nvSpPr>
        <p:spPr>
          <a:xfrm>
            <a:off x="1506894" y="4286887"/>
            <a:ext cx="1138333" cy="261610"/>
          </a:xfrm>
          <a:prstGeom prst="rect">
            <a:avLst/>
          </a:prstGeom>
          <a:noFill/>
        </p:spPr>
        <p:txBody>
          <a:bodyPr wrap="square" rtlCol="0">
            <a:spAutoFit/>
          </a:bodyPr>
          <a:lstStyle/>
          <a:p>
            <a:pPr algn="ctr"/>
            <a:r>
              <a:rPr lang="en-AU" sz="1100" dirty="0" smtClean="0"/>
              <a:t>Cough</a:t>
            </a:r>
            <a:endParaRPr lang="en-AU" sz="1100" dirty="0"/>
          </a:p>
        </p:txBody>
      </p:sp>
      <p:sp>
        <p:nvSpPr>
          <p:cNvPr id="16" name="TextBox 15"/>
          <p:cNvSpPr txBox="1"/>
          <p:nvPr/>
        </p:nvSpPr>
        <p:spPr>
          <a:xfrm>
            <a:off x="2603238" y="5043373"/>
            <a:ext cx="1138333" cy="261610"/>
          </a:xfrm>
          <a:prstGeom prst="rect">
            <a:avLst/>
          </a:prstGeom>
          <a:noFill/>
        </p:spPr>
        <p:txBody>
          <a:bodyPr wrap="square" rtlCol="0">
            <a:spAutoFit/>
          </a:bodyPr>
          <a:lstStyle/>
          <a:p>
            <a:pPr algn="ctr"/>
            <a:r>
              <a:rPr lang="en-AU" sz="1100" dirty="0" smtClean="0"/>
              <a:t>Lift</a:t>
            </a:r>
            <a:endParaRPr lang="en-AU" sz="1100" dirty="0"/>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4862" y="1204334"/>
            <a:ext cx="3328814" cy="5420049"/>
          </a:xfrm>
          <a:prstGeom prst="rect">
            <a:avLst/>
          </a:prstGeom>
        </p:spPr>
      </p:pic>
    </p:spTree>
    <p:extLst>
      <p:ext uri="{BB962C8B-B14F-4D97-AF65-F5344CB8AC3E}">
        <p14:creationId xmlns:p14="http://schemas.microsoft.com/office/powerpoint/2010/main" val="34603112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Does Pelvic Floor Muscle Training actually help?</a:t>
            </a:r>
            <a:endParaRPr lang="en-AU" dirty="0"/>
          </a:p>
        </p:txBody>
      </p:sp>
      <p:sp>
        <p:nvSpPr>
          <p:cNvPr id="3" name="Content Placeholder 2"/>
          <p:cNvSpPr>
            <a:spLocks noGrp="1"/>
          </p:cNvSpPr>
          <p:nvPr>
            <p:ph idx="1"/>
          </p:nvPr>
        </p:nvSpPr>
        <p:spPr>
          <a:xfrm>
            <a:off x="677334" y="2160589"/>
            <a:ext cx="6087360" cy="3880773"/>
          </a:xfrm>
        </p:spPr>
        <p:txBody>
          <a:bodyPr/>
          <a:lstStyle/>
          <a:p>
            <a:r>
              <a:rPr lang="en-AU" dirty="0" smtClean="0"/>
              <a:t>Hagen at al 2009</a:t>
            </a:r>
          </a:p>
          <a:p>
            <a:r>
              <a:rPr lang="en-AU" dirty="0" smtClean="0"/>
              <a:t>47 women with </a:t>
            </a:r>
            <a:r>
              <a:rPr lang="en-AU" dirty="0" err="1" smtClean="0"/>
              <a:t>grd</a:t>
            </a:r>
            <a:r>
              <a:rPr lang="en-AU" dirty="0"/>
              <a:t> </a:t>
            </a:r>
            <a:r>
              <a:rPr lang="en-AU" dirty="0" smtClean="0"/>
              <a:t>1 or 2 POP randomised to:</a:t>
            </a:r>
          </a:p>
          <a:p>
            <a:pPr lvl="1"/>
            <a:r>
              <a:rPr lang="en-AU" dirty="0" smtClean="0"/>
              <a:t>Treatment group: 5 x session with specialist PF physio for PFMT</a:t>
            </a:r>
          </a:p>
          <a:p>
            <a:pPr lvl="1"/>
            <a:r>
              <a:rPr lang="en-AU" dirty="0" smtClean="0"/>
              <a:t>Control group: send a standardised lifestyle advice leaflet</a:t>
            </a:r>
          </a:p>
          <a:p>
            <a:r>
              <a:rPr lang="en-AU" dirty="0"/>
              <a:t>Results:</a:t>
            </a:r>
          </a:p>
          <a:p>
            <a:pPr lvl="1"/>
            <a:r>
              <a:rPr lang="en-AU" dirty="0"/>
              <a:t>Intervention group had significantly greater improvements in prolapse symptoms and prolapse grade</a:t>
            </a:r>
          </a:p>
          <a:p>
            <a:pPr lvl="1"/>
            <a:endParaRPr lang="en-AU" dirty="0" smtClean="0"/>
          </a:p>
        </p:txBody>
      </p:sp>
      <p:pic>
        <p:nvPicPr>
          <p:cNvPr id="4" name="Picture 3"/>
          <p:cNvPicPr>
            <a:picLocks noChangeAspect="1"/>
          </p:cNvPicPr>
          <p:nvPr/>
        </p:nvPicPr>
        <p:blipFill rotWithShape="1">
          <a:blip r:embed="rId2"/>
          <a:srcRect l="19626" t="20215" r="7705" b="4294"/>
          <a:stretch/>
        </p:blipFill>
        <p:spPr>
          <a:xfrm>
            <a:off x="6968566" y="2160589"/>
            <a:ext cx="4838697" cy="2980921"/>
          </a:xfrm>
          <a:prstGeom prst="rect">
            <a:avLst/>
          </a:prstGeom>
        </p:spPr>
      </p:pic>
    </p:spTree>
    <p:extLst>
      <p:ext uri="{BB962C8B-B14F-4D97-AF65-F5344CB8AC3E}">
        <p14:creationId xmlns:p14="http://schemas.microsoft.com/office/powerpoint/2010/main" val="33905857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Management of prolapse: Pessaries</a:t>
            </a:r>
            <a:endParaRPr lang="en-AU" dirty="0"/>
          </a:p>
        </p:txBody>
      </p:sp>
      <p:sp>
        <p:nvSpPr>
          <p:cNvPr id="3" name="Content Placeholder 2"/>
          <p:cNvSpPr>
            <a:spLocks noGrp="1"/>
          </p:cNvSpPr>
          <p:nvPr>
            <p:ph idx="1"/>
          </p:nvPr>
        </p:nvSpPr>
        <p:spPr>
          <a:xfrm>
            <a:off x="593358" y="1386148"/>
            <a:ext cx="8596668" cy="1431697"/>
          </a:xfrm>
        </p:spPr>
        <p:txBody>
          <a:bodyPr/>
          <a:lstStyle/>
          <a:p>
            <a:r>
              <a:rPr lang="en-AU" dirty="0" smtClean="0"/>
              <a:t>A removable </a:t>
            </a:r>
            <a:r>
              <a:rPr lang="en-AU" dirty="0"/>
              <a:t>device placed into the vagina. It is designed to support areas of pelvic organ prolapse</a:t>
            </a:r>
            <a:r>
              <a:rPr lang="en-AU" dirty="0" smtClean="0"/>
              <a:t>.</a:t>
            </a:r>
          </a:p>
          <a:p>
            <a:r>
              <a:rPr lang="en-AU" dirty="0" smtClean="0"/>
              <a:t>Usually fitted by gynaecologists, some physiotherapist’s are trained to fit.</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985" y="2541115"/>
            <a:ext cx="1936857" cy="188965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2368" y="2541115"/>
            <a:ext cx="1846600" cy="18466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6580" y="2541115"/>
            <a:ext cx="1853473" cy="1672760"/>
          </a:xfrm>
          <a:prstGeom prst="rect">
            <a:avLst/>
          </a:prstGeom>
        </p:spPr>
      </p:pic>
      <p:sp>
        <p:nvSpPr>
          <p:cNvPr id="8" name="Rounded Rectangle 7"/>
          <p:cNvSpPr/>
          <p:nvPr/>
        </p:nvSpPr>
        <p:spPr>
          <a:xfrm>
            <a:off x="677334" y="4539221"/>
            <a:ext cx="2146161" cy="20948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Ring Pessary</a:t>
            </a:r>
          </a:p>
          <a:p>
            <a:pPr algn="ctr"/>
            <a:endParaRPr lang="en-AU" sz="1400" b="1" dirty="0" smtClean="0"/>
          </a:p>
          <a:p>
            <a:pPr marL="285750" indent="-285750">
              <a:buFont typeface="Arial" panose="020B0604020202020204" pitchFamily="34" charset="0"/>
              <a:buChar char="•"/>
            </a:pPr>
            <a:r>
              <a:rPr lang="en-AU" sz="1200" dirty="0" smtClean="0"/>
              <a:t>Easy to insert and remove</a:t>
            </a:r>
          </a:p>
          <a:p>
            <a:pPr marL="285750" indent="-285750">
              <a:buFont typeface="Arial" panose="020B0604020202020204" pitchFamily="34" charset="0"/>
              <a:buChar char="•"/>
            </a:pPr>
            <a:r>
              <a:rPr lang="en-AU" sz="1200" dirty="0" smtClean="0"/>
              <a:t>Can remain in situ for 3-6/12</a:t>
            </a:r>
          </a:p>
          <a:p>
            <a:pPr marL="285750" indent="-285750">
              <a:buFont typeface="Arial" panose="020B0604020202020204" pitchFamily="34" charset="0"/>
              <a:buChar char="•"/>
            </a:pPr>
            <a:r>
              <a:rPr lang="en-AU" sz="1200" dirty="0" smtClean="0"/>
              <a:t>Very effective for ant and uterine prolapse</a:t>
            </a:r>
          </a:p>
          <a:p>
            <a:pPr marL="285750" indent="-285750">
              <a:buFont typeface="Arial" panose="020B0604020202020204" pitchFamily="34" charset="0"/>
              <a:buChar char="•"/>
            </a:pPr>
            <a:r>
              <a:rPr lang="en-AU" sz="1200" dirty="0" smtClean="0"/>
              <a:t>Requires reasonable PF tone</a:t>
            </a:r>
          </a:p>
          <a:p>
            <a:pPr marL="285750" indent="-285750" algn="ctr">
              <a:buFont typeface="Arial" panose="020B0604020202020204" pitchFamily="34" charset="0"/>
              <a:buChar char="•"/>
            </a:pPr>
            <a:endParaRPr lang="en-AU" sz="1200" dirty="0"/>
          </a:p>
        </p:txBody>
      </p:sp>
      <p:sp>
        <p:nvSpPr>
          <p:cNvPr id="9" name="Rounded Rectangle 8"/>
          <p:cNvSpPr/>
          <p:nvPr/>
        </p:nvSpPr>
        <p:spPr>
          <a:xfrm>
            <a:off x="3878528" y="4539221"/>
            <a:ext cx="2146161" cy="20948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err="1" smtClean="0"/>
              <a:t>Gellhorn</a:t>
            </a:r>
            <a:r>
              <a:rPr lang="en-AU" sz="1400" b="1" dirty="0" smtClean="0"/>
              <a:t> Pessary</a:t>
            </a:r>
          </a:p>
          <a:p>
            <a:pPr algn="ctr"/>
            <a:endParaRPr lang="en-AU" sz="1400" b="1" dirty="0" smtClean="0"/>
          </a:p>
          <a:p>
            <a:pPr marL="285750" indent="-285750">
              <a:buFont typeface="Arial" panose="020B0604020202020204" pitchFamily="34" charset="0"/>
              <a:buChar char="•"/>
            </a:pPr>
            <a:r>
              <a:rPr lang="en-AU" sz="1200" dirty="0" smtClean="0"/>
              <a:t>Can only be removed by health professional</a:t>
            </a:r>
          </a:p>
          <a:p>
            <a:pPr marL="285750" indent="-285750">
              <a:buFont typeface="Arial" panose="020B0604020202020204" pitchFamily="34" charset="0"/>
              <a:buChar char="•"/>
            </a:pPr>
            <a:r>
              <a:rPr lang="en-AU" sz="1200" dirty="0" smtClean="0"/>
              <a:t>Unable to have intercourse</a:t>
            </a:r>
          </a:p>
          <a:p>
            <a:pPr marL="285750" indent="-285750">
              <a:buFont typeface="Arial" panose="020B0604020202020204" pitchFamily="34" charset="0"/>
              <a:buChar char="•"/>
            </a:pPr>
            <a:r>
              <a:rPr lang="en-AU" sz="1200" dirty="0" smtClean="0"/>
              <a:t>Stronger than ring (can anchor to uterus or sit on </a:t>
            </a:r>
            <a:r>
              <a:rPr lang="en-AU" sz="1200" dirty="0" err="1" smtClean="0"/>
              <a:t>levator</a:t>
            </a:r>
            <a:r>
              <a:rPr lang="en-AU" sz="1200" dirty="0" smtClean="0"/>
              <a:t> hiatus)</a:t>
            </a:r>
            <a:endParaRPr lang="en-AU" sz="1200" dirty="0"/>
          </a:p>
        </p:txBody>
      </p:sp>
      <p:sp>
        <p:nvSpPr>
          <p:cNvPr id="10" name="Rounded Rectangle 9"/>
          <p:cNvSpPr/>
          <p:nvPr/>
        </p:nvSpPr>
        <p:spPr>
          <a:xfrm>
            <a:off x="6921978" y="4496164"/>
            <a:ext cx="2352024" cy="209484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400" b="1" dirty="0" smtClean="0"/>
              <a:t>Cube Pessary</a:t>
            </a:r>
          </a:p>
          <a:p>
            <a:pPr algn="ctr"/>
            <a:endParaRPr lang="en-AU" sz="1400" b="1" dirty="0" smtClean="0"/>
          </a:p>
          <a:p>
            <a:pPr marL="285750" indent="-285750">
              <a:buFont typeface="Arial" panose="020B0604020202020204" pitchFamily="34" charset="0"/>
              <a:buChar char="•"/>
            </a:pPr>
            <a:r>
              <a:rPr lang="en-AU" sz="1200" dirty="0" smtClean="0"/>
              <a:t>Easy to insert/ remove</a:t>
            </a:r>
          </a:p>
          <a:p>
            <a:pPr marL="285750" indent="-285750">
              <a:buFont typeface="Arial" panose="020B0604020202020204" pitchFamily="34" charset="0"/>
              <a:buChar char="•"/>
            </a:pPr>
            <a:r>
              <a:rPr lang="en-AU" sz="1200" dirty="0" smtClean="0"/>
              <a:t>Must remove regularly (every 1-3 days)</a:t>
            </a:r>
          </a:p>
          <a:p>
            <a:pPr marL="285750" indent="-285750">
              <a:buFont typeface="Arial" panose="020B0604020202020204" pitchFamily="34" charset="0"/>
              <a:buChar char="•"/>
            </a:pPr>
            <a:r>
              <a:rPr lang="en-AU" sz="1200" dirty="0" smtClean="0"/>
              <a:t>Suctions to walls of vagina (strong)</a:t>
            </a:r>
          </a:p>
          <a:p>
            <a:pPr marL="285750" indent="-285750">
              <a:buFont typeface="Arial" panose="020B0604020202020204" pitchFamily="34" charset="0"/>
              <a:buChar char="•"/>
            </a:pPr>
            <a:r>
              <a:rPr lang="en-AU" sz="1200" dirty="0" smtClean="0"/>
              <a:t>Can often work if </a:t>
            </a:r>
            <a:r>
              <a:rPr lang="en-AU" sz="1200" dirty="0" err="1" smtClean="0"/>
              <a:t>pt</a:t>
            </a:r>
            <a:r>
              <a:rPr lang="en-AU" sz="1200" dirty="0" smtClean="0"/>
              <a:t> has weak PF or avulsion</a:t>
            </a:r>
          </a:p>
          <a:p>
            <a:endParaRPr lang="en-AU" sz="1200" dirty="0"/>
          </a:p>
        </p:txBody>
      </p:sp>
    </p:spTree>
    <p:extLst>
      <p:ext uri="{BB962C8B-B14F-4D97-AF65-F5344CB8AC3E}">
        <p14:creationId xmlns:p14="http://schemas.microsoft.com/office/powerpoint/2010/main" val="10406466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Pelvic Floor Disorders</a:t>
            </a:r>
            <a:endParaRPr lang="en-AU" dirty="0"/>
          </a:p>
        </p:txBody>
      </p:sp>
      <p:sp>
        <p:nvSpPr>
          <p:cNvPr id="3" name="Subtitle 2"/>
          <p:cNvSpPr>
            <a:spLocks noGrp="1"/>
          </p:cNvSpPr>
          <p:nvPr>
            <p:ph type="subTitle" idx="1"/>
          </p:nvPr>
        </p:nvSpPr>
        <p:spPr/>
        <p:txBody>
          <a:bodyPr>
            <a:normAutofit/>
          </a:bodyPr>
          <a:lstStyle/>
          <a:p>
            <a:r>
              <a:rPr lang="en-AU" sz="3600" dirty="0" smtClean="0"/>
              <a:t>Urinary Disorders</a:t>
            </a:r>
            <a:endParaRPr lang="en-AU" sz="3600" dirty="0"/>
          </a:p>
        </p:txBody>
      </p:sp>
    </p:spTree>
    <p:extLst>
      <p:ext uri="{BB962C8B-B14F-4D97-AF65-F5344CB8AC3E}">
        <p14:creationId xmlns:p14="http://schemas.microsoft.com/office/powerpoint/2010/main" val="27037367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Urinary Disorders: Stress Urinary Incontinence</a:t>
            </a:r>
            <a:endParaRPr lang="en-AU" dirty="0"/>
          </a:p>
        </p:txBody>
      </p:sp>
      <p:sp>
        <p:nvSpPr>
          <p:cNvPr id="3" name="Content Placeholder 2"/>
          <p:cNvSpPr>
            <a:spLocks noGrp="1"/>
          </p:cNvSpPr>
          <p:nvPr>
            <p:ph idx="1"/>
          </p:nvPr>
        </p:nvSpPr>
        <p:spPr>
          <a:xfrm>
            <a:off x="677334" y="2160589"/>
            <a:ext cx="6432593" cy="3880773"/>
          </a:xfrm>
        </p:spPr>
        <p:txBody>
          <a:bodyPr>
            <a:normAutofit lnSpcReduction="10000"/>
          </a:bodyPr>
          <a:lstStyle/>
          <a:p>
            <a:r>
              <a:rPr lang="en-AU" b="1" dirty="0" smtClean="0"/>
              <a:t>Definition: </a:t>
            </a:r>
            <a:r>
              <a:rPr lang="en-AU" dirty="0" smtClean="0"/>
              <a:t>Involuntary loss of urine during increased abdominal pressure, </a:t>
            </a:r>
            <a:r>
              <a:rPr lang="en-AU" dirty="0" err="1" smtClean="0"/>
              <a:t>eg</a:t>
            </a:r>
            <a:r>
              <a:rPr lang="en-AU" dirty="0" smtClean="0"/>
              <a:t>. Sneeze or cough</a:t>
            </a:r>
          </a:p>
          <a:p>
            <a:r>
              <a:rPr lang="en-AU" dirty="0" smtClean="0"/>
              <a:t>For urine to remain in the bladder </a:t>
            </a:r>
            <a:r>
              <a:rPr lang="en-AU" dirty="0" err="1" smtClean="0"/>
              <a:t>Intravesicle</a:t>
            </a:r>
            <a:r>
              <a:rPr lang="en-AU" dirty="0" smtClean="0"/>
              <a:t> pressure (pressure in the bladder) must remain lower than urethral pressure.</a:t>
            </a:r>
          </a:p>
          <a:p>
            <a:r>
              <a:rPr lang="en-AU" dirty="0" smtClean="0"/>
              <a:t>If pelvic floor muscles are weak, the bladder neck is poorly supported</a:t>
            </a:r>
          </a:p>
          <a:p>
            <a:r>
              <a:rPr lang="en-AU" dirty="0" smtClean="0"/>
              <a:t>The weak pelvic floor is unable to maintain urethral closure pressure in response to increased abdominal pressure (</a:t>
            </a:r>
            <a:r>
              <a:rPr lang="en-AU" dirty="0" err="1" smtClean="0"/>
              <a:t>eg</a:t>
            </a:r>
            <a:r>
              <a:rPr lang="en-AU" dirty="0" smtClean="0"/>
              <a:t>. Cough)</a:t>
            </a:r>
          </a:p>
          <a:p>
            <a:r>
              <a:rPr lang="en-AU" dirty="0" smtClean="0"/>
              <a:t>Urine leaks out.</a:t>
            </a:r>
          </a:p>
          <a:p>
            <a:r>
              <a:rPr lang="en-AU" dirty="0">
                <a:hlinkClick r:id="rId2"/>
              </a:rPr>
              <a:t>https://www.youtube.com/watch?v=3KRhhxVfGH0</a:t>
            </a:r>
            <a:endParaRPr lang="en-AU"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4491" y="2673356"/>
            <a:ext cx="4917354" cy="2855238"/>
          </a:xfrm>
          <a:prstGeom prst="rect">
            <a:avLst/>
          </a:prstGeom>
        </p:spPr>
      </p:pic>
    </p:spTree>
    <p:extLst>
      <p:ext uri="{BB962C8B-B14F-4D97-AF65-F5344CB8AC3E}">
        <p14:creationId xmlns:p14="http://schemas.microsoft.com/office/powerpoint/2010/main" val="24335780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Management of SUI</a:t>
            </a:r>
            <a:endParaRPr lang="en-AU" dirty="0"/>
          </a:p>
        </p:txBody>
      </p:sp>
      <p:sp>
        <p:nvSpPr>
          <p:cNvPr id="3" name="Content Placeholder 2"/>
          <p:cNvSpPr>
            <a:spLocks noGrp="1"/>
          </p:cNvSpPr>
          <p:nvPr>
            <p:ph idx="1"/>
          </p:nvPr>
        </p:nvSpPr>
        <p:spPr>
          <a:xfrm>
            <a:off x="677334" y="1414140"/>
            <a:ext cx="8596668" cy="3880773"/>
          </a:xfrm>
        </p:spPr>
        <p:txBody>
          <a:bodyPr>
            <a:normAutofit/>
          </a:bodyPr>
          <a:lstStyle/>
          <a:p>
            <a:r>
              <a:rPr lang="en-AU" b="1" dirty="0" smtClean="0"/>
              <a:t>1. The knack: </a:t>
            </a:r>
            <a:r>
              <a:rPr lang="en-AU" dirty="0" smtClean="0"/>
              <a:t>Squeeze and lift action of </a:t>
            </a:r>
            <a:r>
              <a:rPr lang="en-AU" dirty="0" err="1" smtClean="0"/>
              <a:t>Levator</a:t>
            </a:r>
            <a:r>
              <a:rPr lang="en-AU" dirty="0" smtClean="0"/>
              <a:t> </a:t>
            </a:r>
            <a:r>
              <a:rPr lang="en-AU" dirty="0" err="1" smtClean="0"/>
              <a:t>ani</a:t>
            </a:r>
            <a:r>
              <a:rPr lang="en-AU" dirty="0" smtClean="0"/>
              <a:t> provides counteraction to downward IAP – closing compression of urethra</a:t>
            </a:r>
          </a:p>
          <a:p>
            <a:pPr lvl="1"/>
            <a:r>
              <a:rPr lang="en-AU" dirty="0" smtClean="0"/>
              <a:t>Teaching the knack is predominantly about improving coordination</a:t>
            </a:r>
          </a:p>
          <a:p>
            <a:r>
              <a:rPr lang="en-AU" b="1" dirty="0" smtClean="0"/>
              <a:t>2. Pelvic floor strengthening: </a:t>
            </a:r>
            <a:r>
              <a:rPr lang="en-AU" dirty="0"/>
              <a:t>P</a:t>
            </a:r>
            <a:r>
              <a:rPr lang="en-AU" dirty="0" smtClean="0"/>
              <a:t>ermanent changes to muscle morphology, increased resting tone, increased cross sectional are of the muscle.</a:t>
            </a:r>
          </a:p>
          <a:p>
            <a:pPr lvl="1"/>
            <a:r>
              <a:rPr lang="en-AU" dirty="0" smtClean="0"/>
              <a:t>Level 1 evidence (Cochrane review </a:t>
            </a:r>
            <a:r>
              <a:rPr lang="en-AU" dirty="0" err="1" smtClean="0"/>
              <a:t>Dumoulin</a:t>
            </a:r>
            <a:r>
              <a:rPr lang="en-AU" dirty="0" smtClean="0"/>
              <a:t> and Hay-Smith (2010)): Benefits are greatest for women with SUI alone over mixed incontinence</a:t>
            </a:r>
          </a:p>
          <a:p>
            <a:r>
              <a:rPr lang="en-AU" b="1" dirty="0"/>
              <a:t>3. Other options</a:t>
            </a:r>
          </a:p>
          <a:p>
            <a:pPr lvl="1"/>
            <a:r>
              <a:rPr lang="en-AU" dirty="0"/>
              <a:t>Weight loss</a:t>
            </a:r>
          </a:p>
          <a:p>
            <a:pPr lvl="1"/>
            <a:r>
              <a:rPr lang="en-AU" dirty="0"/>
              <a:t>Oestrogen replacement</a:t>
            </a:r>
          </a:p>
          <a:p>
            <a:pPr lvl="1"/>
            <a:r>
              <a:rPr lang="en-AU" dirty="0"/>
              <a:t>Artificial supports of urethra</a:t>
            </a:r>
          </a:p>
          <a:p>
            <a:pPr lvl="1"/>
            <a:endParaRPr lang="en-AU" dirty="0" smtClean="0"/>
          </a:p>
          <a:p>
            <a:pPr lvl="1"/>
            <a:endParaRPr lang="en-AU" dirty="0" smtClean="0"/>
          </a:p>
        </p:txBody>
      </p:sp>
    </p:spTree>
    <p:extLst>
      <p:ext uri="{BB962C8B-B14F-4D97-AF65-F5344CB8AC3E}">
        <p14:creationId xmlns:p14="http://schemas.microsoft.com/office/powerpoint/2010/main" val="4351564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Urinary Disorders: Urgency</a:t>
            </a:r>
            <a:endParaRPr lang="en-AU" dirty="0"/>
          </a:p>
        </p:txBody>
      </p:sp>
      <p:sp>
        <p:nvSpPr>
          <p:cNvPr id="3" name="Content Placeholder 2"/>
          <p:cNvSpPr>
            <a:spLocks noGrp="1"/>
          </p:cNvSpPr>
          <p:nvPr>
            <p:ph idx="1"/>
          </p:nvPr>
        </p:nvSpPr>
        <p:spPr>
          <a:xfrm>
            <a:off x="677334" y="1270000"/>
            <a:ext cx="7878837" cy="2798147"/>
          </a:xfrm>
        </p:spPr>
        <p:txBody>
          <a:bodyPr>
            <a:normAutofit/>
          </a:bodyPr>
          <a:lstStyle/>
          <a:p>
            <a:r>
              <a:rPr lang="en-AU" b="1" dirty="0" smtClean="0"/>
              <a:t>Urgency: </a:t>
            </a:r>
            <a:r>
              <a:rPr lang="en-AU" dirty="0" smtClean="0"/>
              <a:t>“A sudden, compelling, difficult to defer desire to pass urine”</a:t>
            </a:r>
          </a:p>
          <a:p>
            <a:pPr lvl="1"/>
            <a:r>
              <a:rPr lang="en-AU" dirty="0" err="1" smtClean="0"/>
              <a:t>Eg</a:t>
            </a:r>
            <a:r>
              <a:rPr lang="en-AU" dirty="0" smtClean="0"/>
              <a:t>. If you were at the cash register at the supermarket and got the urge to pass urine, could you wait until you have paid, or would you have to leave your shopping, to go to the toilet</a:t>
            </a:r>
          </a:p>
          <a:p>
            <a:pPr lvl="1"/>
            <a:endParaRPr lang="en-AU" dirty="0"/>
          </a:p>
          <a:p>
            <a:r>
              <a:rPr lang="en-AU" b="1" dirty="0" smtClean="0"/>
              <a:t>Urgency incontinence: </a:t>
            </a:r>
            <a:r>
              <a:rPr lang="en-AU" dirty="0" smtClean="0"/>
              <a:t>involuntary loss of urine associated with urine</a:t>
            </a:r>
          </a:p>
          <a:p>
            <a:pPr lvl="1"/>
            <a:r>
              <a:rPr lang="en-AU" dirty="0" err="1" smtClean="0"/>
              <a:t>Eg</a:t>
            </a:r>
            <a:r>
              <a:rPr lang="en-AU" dirty="0" smtClean="0"/>
              <a:t>. If you leak on the way</a:t>
            </a:r>
          </a:p>
          <a:p>
            <a:endParaRPr lang="en-AU" dirty="0"/>
          </a:p>
        </p:txBody>
      </p:sp>
      <p:pic>
        <p:nvPicPr>
          <p:cNvPr id="4" name="Picture 3"/>
          <p:cNvPicPr>
            <a:picLocks noChangeAspect="1"/>
          </p:cNvPicPr>
          <p:nvPr/>
        </p:nvPicPr>
        <p:blipFill rotWithShape="1">
          <a:blip r:embed="rId2"/>
          <a:srcRect l="6943" t="25515" r="60981" b="59599"/>
          <a:stretch/>
        </p:blipFill>
        <p:spPr>
          <a:xfrm>
            <a:off x="5627630" y="3632117"/>
            <a:ext cx="4560218" cy="1322714"/>
          </a:xfrm>
          <a:prstGeom prst="rect">
            <a:avLst/>
          </a:prstGeom>
        </p:spPr>
      </p:pic>
      <p:pic>
        <p:nvPicPr>
          <p:cNvPr id="6" name="Picture 5"/>
          <p:cNvPicPr>
            <a:picLocks noChangeAspect="1"/>
          </p:cNvPicPr>
          <p:nvPr/>
        </p:nvPicPr>
        <p:blipFill>
          <a:blip r:embed="rId3"/>
          <a:stretch>
            <a:fillRect/>
          </a:stretch>
        </p:blipFill>
        <p:spPr>
          <a:xfrm>
            <a:off x="5402454" y="5178389"/>
            <a:ext cx="5010571" cy="1164287"/>
          </a:xfrm>
          <a:prstGeom prst="rect">
            <a:avLst/>
          </a:prstGeom>
        </p:spPr>
      </p:pic>
      <p:sp>
        <p:nvSpPr>
          <p:cNvPr id="8" name="Content Placeholder 2"/>
          <p:cNvSpPr txBox="1">
            <a:spLocks/>
          </p:cNvSpPr>
          <p:nvPr/>
        </p:nvSpPr>
        <p:spPr>
          <a:xfrm>
            <a:off x="660542" y="4200986"/>
            <a:ext cx="3901483" cy="1899573"/>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AU" dirty="0" smtClean="0"/>
          </a:p>
          <a:p>
            <a:r>
              <a:rPr lang="en-AU" b="1" dirty="0" smtClean="0"/>
              <a:t>Overactive bladder: </a:t>
            </a:r>
            <a:r>
              <a:rPr lang="en-AU" dirty="0" smtClean="0"/>
              <a:t>symptomatic urinary urgency, usually with frequency and </a:t>
            </a:r>
            <a:r>
              <a:rPr lang="en-AU" dirty="0" err="1" smtClean="0"/>
              <a:t>nocturia</a:t>
            </a:r>
            <a:r>
              <a:rPr lang="en-AU" dirty="0" smtClean="0"/>
              <a:t>, with or without urge incontinence, that occurs in the absence of infection or other pathology</a:t>
            </a:r>
            <a:endParaRPr lang="en-AU" dirty="0"/>
          </a:p>
        </p:txBody>
      </p:sp>
    </p:spTree>
    <p:extLst>
      <p:ext uri="{BB962C8B-B14F-4D97-AF65-F5344CB8AC3E}">
        <p14:creationId xmlns:p14="http://schemas.microsoft.com/office/powerpoint/2010/main" val="6304898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Overactive detrusor</a:t>
            </a:r>
            <a:endParaRPr lang="en-AU" dirty="0"/>
          </a:p>
        </p:txBody>
      </p:sp>
      <p:sp>
        <p:nvSpPr>
          <p:cNvPr id="3" name="Content Placeholder 2"/>
          <p:cNvSpPr>
            <a:spLocks noGrp="1"/>
          </p:cNvSpPr>
          <p:nvPr>
            <p:ph idx="1"/>
          </p:nvPr>
        </p:nvSpPr>
        <p:spPr/>
        <p:txBody>
          <a:bodyPr/>
          <a:lstStyle/>
          <a:p>
            <a:r>
              <a:rPr lang="en-AU" dirty="0" smtClean="0"/>
              <a:t>During the storage phase the bladder normally stays relaxed as it expands to accommodate the increasing volume of urine in the bladder</a:t>
            </a:r>
          </a:p>
          <a:p>
            <a:r>
              <a:rPr lang="en-AU" dirty="0" smtClean="0"/>
              <a:t>In an overactive bladder, the detrusor muscle intermittently contracts during filling</a:t>
            </a:r>
          </a:p>
          <a:p>
            <a:r>
              <a:rPr lang="en-AU" dirty="0" smtClean="0"/>
              <a:t>This causes the person to experience urgent desires to pass urine at small volumes</a:t>
            </a:r>
            <a:endParaRPr lang="en-AU"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79626" y="4044991"/>
            <a:ext cx="4663362" cy="2689205"/>
          </a:xfrm>
          <a:prstGeom prst="rect">
            <a:avLst/>
          </a:prstGeom>
        </p:spPr>
      </p:pic>
    </p:spTree>
    <p:extLst>
      <p:ext uri="{BB962C8B-B14F-4D97-AF65-F5344CB8AC3E}">
        <p14:creationId xmlns:p14="http://schemas.microsoft.com/office/powerpoint/2010/main" val="19001701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Management of urgency/ OAB</a:t>
            </a:r>
            <a:endParaRPr lang="en-AU" dirty="0"/>
          </a:p>
        </p:txBody>
      </p:sp>
      <p:sp>
        <p:nvSpPr>
          <p:cNvPr id="3" name="Content Placeholder 2"/>
          <p:cNvSpPr>
            <a:spLocks noGrp="1"/>
          </p:cNvSpPr>
          <p:nvPr>
            <p:ph idx="1"/>
          </p:nvPr>
        </p:nvSpPr>
        <p:spPr/>
        <p:txBody>
          <a:bodyPr/>
          <a:lstStyle/>
          <a:p>
            <a:r>
              <a:rPr lang="en-AU" dirty="0" smtClean="0"/>
              <a:t>Patient Education: </a:t>
            </a:r>
          </a:p>
          <a:p>
            <a:pPr lvl="1"/>
            <a:r>
              <a:rPr lang="en-AU" dirty="0" smtClean="0"/>
              <a:t>Understanding OAB</a:t>
            </a:r>
          </a:p>
          <a:p>
            <a:r>
              <a:rPr lang="en-AU" dirty="0" smtClean="0"/>
              <a:t>Lifestyle advice: </a:t>
            </a:r>
          </a:p>
          <a:p>
            <a:pPr lvl="1"/>
            <a:r>
              <a:rPr lang="en-AU" dirty="0" smtClean="0"/>
              <a:t>fluid management</a:t>
            </a:r>
          </a:p>
          <a:p>
            <a:pPr lvl="1"/>
            <a:r>
              <a:rPr lang="en-AU" dirty="0" smtClean="0"/>
              <a:t>Bladder irritants</a:t>
            </a:r>
          </a:p>
          <a:p>
            <a:pPr lvl="1"/>
            <a:r>
              <a:rPr lang="en-AU" dirty="0" smtClean="0"/>
              <a:t>Bowel management</a:t>
            </a:r>
          </a:p>
          <a:p>
            <a:r>
              <a:rPr lang="en-AU" dirty="0" smtClean="0"/>
              <a:t>Retraining Programs</a:t>
            </a:r>
          </a:p>
          <a:p>
            <a:pPr lvl="1"/>
            <a:r>
              <a:rPr lang="en-AU" dirty="0" smtClean="0"/>
              <a:t>Behaviour retraining</a:t>
            </a:r>
          </a:p>
          <a:p>
            <a:pPr lvl="1"/>
            <a:r>
              <a:rPr lang="en-AU" dirty="0" smtClean="0"/>
              <a:t>Trigger retraining</a:t>
            </a:r>
          </a:p>
          <a:p>
            <a:pPr lvl="1"/>
            <a:r>
              <a:rPr lang="en-AU" dirty="0" smtClean="0"/>
              <a:t>Bladder retraining</a:t>
            </a:r>
          </a:p>
          <a:p>
            <a:endParaRPr lang="en-AU" dirty="0" smtClean="0"/>
          </a:p>
        </p:txBody>
      </p:sp>
    </p:spTree>
    <p:extLst>
      <p:ext uri="{BB962C8B-B14F-4D97-AF65-F5344CB8AC3E}">
        <p14:creationId xmlns:p14="http://schemas.microsoft.com/office/powerpoint/2010/main" val="30040120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Muscular Components of the Pelvic Floor</a:t>
            </a:r>
            <a:endParaRPr lang="en-AU" dirty="0"/>
          </a:p>
        </p:txBody>
      </p:sp>
      <p:sp>
        <p:nvSpPr>
          <p:cNvPr id="3" name="Content Placeholder 2"/>
          <p:cNvSpPr>
            <a:spLocks noGrp="1"/>
          </p:cNvSpPr>
          <p:nvPr>
            <p:ph idx="1"/>
          </p:nvPr>
        </p:nvSpPr>
        <p:spPr/>
        <p:txBody>
          <a:bodyPr/>
          <a:lstStyle/>
          <a:p>
            <a:r>
              <a:rPr lang="en-AU" dirty="0" smtClean="0"/>
              <a:t>Can be split into 2 layers:</a:t>
            </a:r>
          </a:p>
          <a:p>
            <a:r>
              <a:rPr lang="en-AU" dirty="0" smtClean="0"/>
              <a:t>1. Deep pelvic floor muscular layer (internal)</a:t>
            </a:r>
          </a:p>
          <a:p>
            <a:pPr lvl="1"/>
            <a:r>
              <a:rPr lang="en-AU" dirty="0" err="1" smtClean="0"/>
              <a:t>Levator</a:t>
            </a:r>
            <a:r>
              <a:rPr lang="en-AU" dirty="0" smtClean="0"/>
              <a:t> Ani</a:t>
            </a:r>
          </a:p>
          <a:p>
            <a:pPr lvl="1"/>
            <a:r>
              <a:rPr lang="en-AU" dirty="0" err="1" smtClean="0"/>
              <a:t>Coccygeus</a:t>
            </a:r>
            <a:endParaRPr lang="en-AU" dirty="0" smtClean="0"/>
          </a:p>
          <a:p>
            <a:r>
              <a:rPr lang="en-AU" dirty="0" smtClean="0"/>
              <a:t>2. Superficial pelvic floor muscular layer (external)</a:t>
            </a:r>
          </a:p>
          <a:p>
            <a:pPr lvl="1"/>
            <a:r>
              <a:rPr lang="en-AU" dirty="0" smtClean="0"/>
              <a:t>Urogenital triangle</a:t>
            </a:r>
          </a:p>
          <a:p>
            <a:pPr lvl="1"/>
            <a:r>
              <a:rPr lang="en-AU" dirty="0" smtClean="0"/>
              <a:t>External anal sphincter</a:t>
            </a:r>
            <a:endParaRPr lang="en-AU" dirty="0"/>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3475" y="2286000"/>
            <a:ext cx="4138696" cy="3043159"/>
          </a:xfrm>
          <a:prstGeom prst="rect">
            <a:avLst/>
          </a:prstGeom>
        </p:spPr>
      </p:pic>
    </p:spTree>
    <p:extLst>
      <p:ext uri="{BB962C8B-B14F-4D97-AF65-F5344CB8AC3E}">
        <p14:creationId xmlns:p14="http://schemas.microsoft.com/office/powerpoint/2010/main" val="186410328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Bladder irritants</a:t>
            </a:r>
            <a:endParaRPr lang="en-AU" dirty="0"/>
          </a:p>
        </p:txBody>
      </p:sp>
      <p:sp>
        <p:nvSpPr>
          <p:cNvPr id="3" name="Content Placeholder 2"/>
          <p:cNvSpPr>
            <a:spLocks noGrp="1"/>
          </p:cNvSpPr>
          <p:nvPr>
            <p:ph idx="1"/>
          </p:nvPr>
        </p:nvSpPr>
        <p:spPr/>
        <p:txBody>
          <a:bodyPr/>
          <a:lstStyle/>
          <a:p>
            <a:r>
              <a:rPr lang="en-AU" dirty="0" smtClean="0"/>
              <a:t>Artificial sweeteners</a:t>
            </a:r>
          </a:p>
          <a:p>
            <a:r>
              <a:rPr lang="en-AU" dirty="0" smtClean="0"/>
              <a:t>Caffeine</a:t>
            </a:r>
          </a:p>
          <a:p>
            <a:r>
              <a:rPr lang="en-AU" dirty="0" smtClean="0"/>
              <a:t>Carbonated drinks</a:t>
            </a:r>
          </a:p>
          <a:p>
            <a:r>
              <a:rPr lang="en-AU" dirty="0" smtClean="0"/>
              <a:t>smoking</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48375" y="802612"/>
            <a:ext cx="2838450" cy="5238750"/>
          </a:xfrm>
          <a:prstGeom prst="rect">
            <a:avLst/>
          </a:prstGeom>
        </p:spPr>
      </p:pic>
    </p:spTree>
    <p:extLst>
      <p:ext uri="{BB962C8B-B14F-4D97-AF65-F5344CB8AC3E}">
        <p14:creationId xmlns:p14="http://schemas.microsoft.com/office/powerpoint/2010/main" val="39877863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Retraining Programs</a:t>
            </a:r>
            <a:endParaRPr lang="en-AU" dirty="0"/>
          </a:p>
        </p:txBody>
      </p:sp>
      <p:sp>
        <p:nvSpPr>
          <p:cNvPr id="3" name="Subtitle 2"/>
          <p:cNvSpPr>
            <a:spLocks noGrp="1"/>
          </p:cNvSpPr>
          <p:nvPr>
            <p:ph type="subTitle" idx="1"/>
          </p:nvPr>
        </p:nvSpPr>
        <p:spPr/>
        <p:txBody>
          <a:bodyPr/>
          <a:lstStyle/>
          <a:p>
            <a:r>
              <a:rPr lang="en-AU" dirty="0" smtClean="0"/>
              <a:t>Behaviour retraining</a:t>
            </a:r>
            <a:endParaRPr lang="en-AU" dirty="0"/>
          </a:p>
        </p:txBody>
      </p:sp>
    </p:spTree>
    <p:extLst>
      <p:ext uri="{BB962C8B-B14F-4D97-AF65-F5344CB8AC3E}">
        <p14:creationId xmlns:p14="http://schemas.microsoft.com/office/powerpoint/2010/main" val="340099055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Behaviour Retraining</a:t>
            </a:r>
            <a:endParaRPr lang="en-AU" dirty="0"/>
          </a:p>
        </p:txBody>
      </p:sp>
      <p:sp>
        <p:nvSpPr>
          <p:cNvPr id="3" name="Content Placeholder 2"/>
          <p:cNvSpPr>
            <a:spLocks noGrp="1"/>
          </p:cNvSpPr>
          <p:nvPr>
            <p:ph idx="1"/>
          </p:nvPr>
        </p:nvSpPr>
        <p:spPr>
          <a:xfrm>
            <a:off x="556036" y="1638885"/>
            <a:ext cx="8596668" cy="3880773"/>
          </a:xfrm>
        </p:spPr>
        <p:txBody>
          <a:bodyPr/>
          <a:lstStyle/>
          <a:p>
            <a:r>
              <a:rPr lang="en-AU" dirty="0" smtClean="0"/>
              <a:t>Theory behind behaviour retraining: The instinctive response to a sudden sensation of urinary urgency (detrusor overactivity) is to begin rushing to the toilet.</a:t>
            </a:r>
          </a:p>
          <a:p>
            <a:r>
              <a:rPr lang="en-AU" dirty="0" smtClean="0"/>
              <a:t>Problems with this instinctive reaction</a:t>
            </a:r>
          </a:p>
          <a:p>
            <a:pPr lvl="1"/>
            <a:r>
              <a:rPr lang="en-AU" dirty="0" smtClean="0"/>
              <a:t>Periods of detrusor overactivity are times of high </a:t>
            </a:r>
            <a:r>
              <a:rPr lang="en-AU" dirty="0" err="1" smtClean="0"/>
              <a:t>intravesicle</a:t>
            </a:r>
            <a:r>
              <a:rPr lang="en-AU" dirty="0" smtClean="0"/>
              <a:t> pressure on bladder</a:t>
            </a:r>
          </a:p>
          <a:p>
            <a:pPr lvl="1"/>
            <a:r>
              <a:rPr lang="en-AU" dirty="0" smtClean="0"/>
              <a:t>Rushing to the toilet at this time increases pressure on the bladder which increases chance of incontinence</a:t>
            </a:r>
          </a:p>
          <a:p>
            <a:pPr lvl="1"/>
            <a:r>
              <a:rPr lang="en-AU" dirty="0" smtClean="0"/>
              <a:t>Repetitive pairing of urgency and voiding worsens the cycle (think </a:t>
            </a:r>
            <a:r>
              <a:rPr lang="en-AU" dirty="0" err="1" smtClean="0"/>
              <a:t>Pavlovs</a:t>
            </a:r>
            <a:r>
              <a:rPr lang="en-AU" dirty="0" smtClean="0"/>
              <a:t> dogs)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0090" y="4591124"/>
            <a:ext cx="2153816" cy="1857068"/>
          </a:xfrm>
          <a:prstGeom prst="rect">
            <a:avLst/>
          </a:prstGeom>
        </p:spPr>
      </p:pic>
      <p:pic>
        <p:nvPicPr>
          <p:cNvPr id="6" name="Picture 5"/>
          <p:cNvPicPr>
            <a:picLocks noChangeAspect="1"/>
          </p:cNvPicPr>
          <p:nvPr/>
        </p:nvPicPr>
        <p:blipFill rotWithShape="1">
          <a:blip r:embed="rId3"/>
          <a:srcRect r="57356"/>
          <a:stretch/>
        </p:blipFill>
        <p:spPr>
          <a:xfrm>
            <a:off x="1828829" y="4775606"/>
            <a:ext cx="2836475" cy="1545609"/>
          </a:xfrm>
          <a:prstGeom prst="rect">
            <a:avLst/>
          </a:prstGeom>
        </p:spPr>
      </p:pic>
      <p:sp>
        <p:nvSpPr>
          <p:cNvPr id="7" name="Right Arrow 6"/>
          <p:cNvSpPr/>
          <p:nvPr/>
        </p:nvSpPr>
        <p:spPr>
          <a:xfrm>
            <a:off x="5131837" y="5635690"/>
            <a:ext cx="1063690" cy="317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469555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Behaviour retraining</a:t>
            </a:r>
            <a:endParaRPr lang="en-AU" dirty="0"/>
          </a:p>
        </p:txBody>
      </p:sp>
      <p:sp>
        <p:nvSpPr>
          <p:cNvPr id="3" name="Content Placeholder 2"/>
          <p:cNvSpPr>
            <a:spLocks noGrp="1"/>
          </p:cNvSpPr>
          <p:nvPr>
            <p:ph idx="1"/>
          </p:nvPr>
        </p:nvSpPr>
        <p:spPr>
          <a:xfrm>
            <a:off x="677334" y="1619414"/>
            <a:ext cx="8596668" cy="4604105"/>
          </a:xfrm>
        </p:spPr>
        <p:txBody>
          <a:bodyPr/>
          <a:lstStyle/>
          <a:p>
            <a:r>
              <a:rPr lang="en-AU" dirty="0" smtClean="0"/>
              <a:t>We know that sudden episodes of urgency/ detrusor overactivity are likely to be temporary.</a:t>
            </a:r>
          </a:p>
          <a:p>
            <a:r>
              <a:rPr lang="en-AU" dirty="0" smtClean="0"/>
              <a:t>Therefore if a person can wait, sudden intense urgency sensation will likely pass and reduce to a more comfortable urge</a:t>
            </a:r>
          </a:p>
          <a:p>
            <a:r>
              <a:rPr lang="en-AU" dirty="0" smtClean="0"/>
              <a:t>We want to ‘ride the wave’ of urgency</a:t>
            </a:r>
          </a:p>
          <a:p>
            <a:endParaRPr lang="en-AU" dirty="0"/>
          </a:p>
          <a:p>
            <a:endParaRPr lang="en-AU" dirty="0" smtClean="0"/>
          </a:p>
          <a:p>
            <a:endParaRPr lang="en-AU" dirty="0"/>
          </a:p>
          <a:p>
            <a:pPr marL="0" indent="0">
              <a:buNone/>
            </a:pPr>
            <a:endParaRPr lang="en-AU" dirty="0"/>
          </a:p>
          <a:p>
            <a:r>
              <a:rPr lang="en-AU" dirty="0" smtClean="0"/>
              <a:t>BUT… Most people will be too scared to wait</a:t>
            </a:r>
          </a:p>
          <a:p>
            <a:r>
              <a:rPr lang="en-AU" dirty="0" smtClean="0"/>
              <a:t>So… We need to give them effective strategies to manage the urge if we’re going to make them wait.</a:t>
            </a:r>
            <a:endParaRPr lang="en-AU" dirty="0"/>
          </a:p>
        </p:txBody>
      </p:sp>
      <p:pic>
        <p:nvPicPr>
          <p:cNvPr id="4" name="Picture 3"/>
          <p:cNvPicPr>
            <a:picLocks noChangeAspect="1"/>
          </p:cNvPicPr>
          <p:nvPr/>
        </p:nvPicPr>
        <p:blipFill>
          <a:blip r:embed="rId2"/>
          <a:stretch>
            <a:fillRect/>
          </a:stretch>
        </p:blipFill>
        <p:spPr>
          <a:xfrm>
            <a:off x="1230172" y="3488465"/>
            <a:ext cx="5010571" cy="1164287"/>
          </a:xfrm>
          <a:prstGeom prst="rect">
            <a:avLst/>
          </a:prstGeom>
        </p:spPr>
      </p:pic>
      <p:pic>
        <p:nvPicPr>
          <p:cNvPr id="5" name="Picture 4"/>
          <p:cNvPicPr>
            <a:picLocks noChangeAspect="1"/>
          </p:cNvPicPr>
          <p:nvPr/>
        </p:nvPicPr>
        <p:blipFill rotWithShape="1">
          <a:blip r:embed="rId3"/>
          <a:srcRect l="23014" t="25515" r="60981" b="59599"/>
          <a:stretch/>
        </p:blipFill>
        <p:spPr>
          <a:xfrm>
            <a:off x="4012034" y="3539395"/>
            <a:ext cx="2275489" cy="132271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64070" y="3072232"/>
            <a:ext cx="1841040" cy="1902408"/>
          </a:xfrm>
          <a:prstGeom prst="rect">
            <a:avLst/>
          </a:prstGeom>
        </p:spPr>
      </p:pic>
      <p:sp>
        <p:nvSpPr>
          <p:cNvPr id="7" name="Right Arrow 6"/>
          <p:cNvSpPr/>
          <p:nvPr/>
        </p:nvSpPr>
        <p:spPr>
          <a:xfrm>
            <a:off x="6492505" y="4064257"/>
            <a:ext cx="971565" cy="2552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2478716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4 known urge suppression reflexes</a:t>
            </a:r>
            <a:endParaRPr lang="en-AU" dirty="0"/>
          </a:p>
        </p:txBody>
      </p:sp>
      <p:sp>
        <p:nvSpPr>
          <p:cNvPr id="3" name="Content Placeholder 2"/>
          <p:cNvSpPr>
            <a:spLocks noGrp="1"/>
          </p:cNvSpPr>
          <p:nvPr>
            <p:ph idx="1"/>
          </p:nvPr>
        </p:nvSpPr>
        <p:spPr>
          <a:xfrm>
            <a:off x="677334" y="1535438"/>
            <a:ext cx="8596668" cy="3880773"/>
          </a:xfrm>
        </p:spPr>
        <p:txBody>
          <a:bodyPr/>
          <a:lstStyle/>
          <a:p>
            <a:r>
              <a:rPr lang="en-AU" dirty="0" smtClean="0"/>
              <a:t>Activation of posterior tibial nerve</a:t>
            </a:r>
          </a:p>
          <a:p>
            <a:pPr lvl="1"/>
            <a:r>
              <a:rPr lang="en-AU" dirty="0" smtClean="0"/>
              <a:t>Toe curling and calf contraction</a:t>
            </a:r>
          </a:p>
          <a:p>
            <a:r>
              <a:rPr lang="en-AU" dirty="0" smtClean="0"/>
              <a:t>Inhibition of detrusor via voluntary guarding reflex</a:t>
            </a:r>
          </a:p>
          <a:p>
            <a:pPr lvl="1"/>
            <a:r>
              <a:rPr lang="en-AU" dirty="0" smtClean="0"/>
              <a:t>Voluntary pelvic floor contraction</a:t>
            </a:r>
          </a:p>
          <a:p>
            <a:r>
              <a:rPr lang="en-AU" dirty="0" smtClean="0"/>
              <a:t>Facilitation of frontal lobe</a:t>
            </a:r>
          </a:p>
          <a:p>
            <a:pPr lvl="1"/>
            <a:r>
              <a:rPr lang="en-AU" dirty="0" smtClean="0"/>
              <a:t>Distraction techniques</a:t>
            </a:r>
          </a:p>
          <a:p>
            <a:r>
              <a:rPr lang="en-AU" dirty="0" smtClean="0"/>
              <a:t>Pressure on dorsal clitoral nerve of perineum</a:t>
            </a:r>
          </a:p>
          <a:p>
            <a:pPr lvl="1"/>
            <a:r>
              <a:rPr lang="en-AU" dirty="0" smtClean="0"/>
              <a:t>Application of pressure to the perineum</a:t>
            </a:r>
          </a:p>
          <a:p>
            <a:pPr lvl="1"/>
            <a:endParaRPr lang="en-AU" dirty="0"/>
          </a:p>
        </p:txBody>
      </p:sp>
    </p:spTree>
    <p:extLst>
      <p:ext uri="{BB962C8B-B14F-4D97-AF65-F5344CB8AC3E}">
        <p14:creationId xmlns:p14="http://schemas.microsoft.com/office/powerpoint/2010/main" val="24087089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Dorsal Clitoral Nerve</a:t>
            </a:r>
            <a:endParaRPr lang="en-AU" dirty="0"/>
          </a:p>
        </p:txBody>
      </p:sp>
      <p:sp>
        <p:nvSpPr>
          <p:cNvPr id="3" name="Content Placeholder 2"/>
          <p:cNvSpPr>
            <a:spLocks noGrp="1"/>
          </p:cNvSpPr>
          <p:nvPr>
            <p:ph idx="1"/>
          </p:nvPr>
        </p:nvSpPr>
        <p:spPr>
          <a:xfrm>
            <a:off x="322771" y="1614576"/>
            <a:ext cx="6479245" cy="4888861"/>
          </a:xfrm>
        </p:spPr>
        <p:txBody>
          <a:bodyPr/>
          <a:lstStyle/>
          <a:p>
            <a:r>
              <a:rPr lang="en-AU" b="1" dirty="0" smtClean="0"/>
              <a:t>Anatomy:</a:t>
            </a:r>
          </a:p>
          <a:p>
            <a:pPr lvl="1"/>
            <a:r>
              <a:rPr lang="en-AU" dirty="0" smtClean="0"/>
              <a:t>Sensory branch of the </a:t>
            </a:r>
            <a:r>
              <a:rPr lang="en-AU" dirty="0" err="1" smtClean="0"/>
              <a:t>Pudenal</a:t>
            </a:r>
            <a:r>
              <a:rPr lang="en-AU" dirty="0" smtClean="0"/>
              <a:t> nerve</a:t>
            </a:r>
          </a:p>
          <a:p>
            <a:r>
              <a:rPr lang="en-AU" b="1" dirty="0" smtClean="0"/>
              <a:t>Background: </a:t>
            </a:r>
          </a:p>
          <a:p>
            <a:pPr lvl="1"/>
            <a:r>
              <a:rPr lang="en-AU" dirty="0" smtClean="0"/>
              <a:t>Thought to be the reflex that is designed to inhibit urination during sexual intercourse</a:t>
            </a:r>
          </a:p>
          <a:p>
            <a:pPr lvl="1"/>
            <a:r>
              <a:rPr lang="en-AU" dirty="0" smtClean="0"/>
              <a:t>Stimulation of the dorsal clitoral branch of </a:t>
            </a:r>
            <a:r>
              <a:rPr lang="en-AU" dirty="0" err="1" smtClean="0"/>
              <a:t>pudenal</a:t>
            </a:r>
            <a:r>
              <a:rPr lang="en-AU" dirty="0" smtClean="0"/>
              <a:t> nerve leads to reflex inhibition of detrusor activity</a:t>
            </a:r>
          </a:p>
          <a:p>
            <a:r>
              <a:rPr lang="en-AU" b="1" dirty="0" smtClean="0"/>
              <a:t>Implication: </a:t>
            </a:r>
          </a:p>
          <a:p>
            <a:pPr lvl="1"/>
            <a:r>
              <a:rPr lang="en-AU" dirty="0" smtClean="0"/>
              <a:t>Applying perineal pressure during urgency can stimulate the sensory fibres of the dorsal clitoral branch of the </a:t>
            </a:r>
            <a:r>
              <a:rPr lang="en-AU" dirty="0" err="1" smtClean="0"/>
              <a:t>pudneal</a:t>
            </a:r>
            <a:r>
              <a:rPr lang="en-AU" dirty="0" smtClean="0"/>
              <a:t> nerve – inhibits detrusor activity</a:t>
            </a:r>
          </a:p>
          <a:p>
            <a:r>
              <a:rPr lang="en-AU" b="1" dirty="0" smtClean="0"/>
              <a:t>Technique: </a:t>
            </a:r>
          </a:p>
          <a:p>
            <a:pPr lvl="1"/>
            <a:r>
              <a:rPr lang="en-AU" dirty="0" smtClean="0"/>
              <a:t>Apply pressure with hand, sit on corner of table, sit cross legged on foot etc.</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5455" y="793102"/>
            <a:ext cx="4820643" cy="5393094"/>
          </a:xfrm>
          <a:prstGeom prst="rect">
            <a:avLst/>
          </a:prstGeom>
        </p:spPr>
      </p:pic>
    </p:spTree>
    <p:extLst>
      <p:ext uri="{BB962C8B-B14F-4D97-AF65-F5344CB8AC3E}">
        <p14:creationId xmlns:p14="http://schemas.microsoft.com/office/powerpoint/2010/main" val="9298249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Posterior Tibial Nerve Inhibitory Reflex</a:t>
            </a:r>
            <a:endParaRPr lang="en-AU" dirty="0"/>
          </a:p>
        </p:txBody>
      </p:sp>
      <p:sp>
        <p:nvSpPr>
          <p:cNvPr id="3" name="Content Placeholder 2"/>
          <p:cNvSpPr>
            <a:spLocks noGrp="1"/>
          </p:cNvSpPr>
          <p:nvPr>
            <p:ph idx="1"/>
          </p:nvPr>
        </p:nvSpPr>
        <p:spPr/>
        <p:txBody>
          <a:bodyPr/>
          <a:lstStyle/>
          <a:p>
            <a:r>
              <a:rPr lang="en-AU" b="1" dirty="0" smtClean="0"/>
              <a:t>Anatomy: </a:t>
            </a:r>
          </a:p>
          <a:p>
            <a:pPr lvl="1"/>
            <a:r>
              <a:rPr lang="en-AU" dirty="0" smtClean="0"/>
              <a:t>Posterior Tibial nerve has mix of m </a:t>
            </a:r>
            <a:r>
              <a:rPr lang="en-AU" dirty="0" err="1" smtClean="0"/>
              <a:t>otor</a:t>
            </a:r>
            <a:r>
              <a:rPr lang="en-AU" dirty="0" smtClean="0"/>
              <a:t> and sensory fibres</a:t>
            </a:r>
          </a:p>
          <a:p>
            <a:pPr lvl="1"/>
            <a:r>
              <a:rPr lang="en-AU" dirty="0" smtClean="0"/>
              <a:t>Motor fibres cause ankle and toe movements (</a:t>
            </a:r>
            <a:r>
              <a:rPr lang="en-AU" dirty="0" err="1" smtClean="0"/>
              <a:t>plantaflexion</a:t>
            </a:r>
            <a:r>
              <a:rPr lang="en-AU" dirty="0" smtClean="0"/>
              <a:t>, toe curling, calf contraction)</a:t>
            </a:r>
          </a:p>
          <a:p>
            <a:pPr lvl="1"/>
            <a:r>
              <a:rPr lang="en-AU" dirty="0" smtClean="0"/>
              <a:t>Sensory fibres project from these muscles and enter the spinal cord at S2.</a:t>
            </a:r>
          </a:p>
          <a:p>
            <a:pPr lvl="1"/>
            <a:r>
              <a:rPr lang="en-AU" dirty="0" smtClean="0"/>
              <a:t>It is thought that some sensory fibres from the Bladder also enter the SC at S2.</a:t>
            </a:r>
          </a:p>
          <a:p>
            <a:r>
              <a:rPr lang="en-AU" b="1" dirty="0" smtClean="0"/>
              <a:t>Implications: </a:t>
            </a:r>
          </a:p>
          <a:p>
            <a:pPr lvl="1"/>
            <a:r>
              <a:rPr lang="en-AU" dirty="0" smtClean="0"/>
              <a:t>Activation of these sensory fibres via calf contraction and toe curling may inhibit the passage of messages to and from the bladder (pain gate theory)</a:t>
            </a:r>
          </a:p>
          <a:p>
            <a:r>
              <a:rPr lang="en-AU" b="1" dirty="0" smtClean="0"/>
              <a:t>Technique: </a:t>
            </a:r>
            <a:r>
              <a:rPr lang="en-AU" dirty="0" smtClean="0"/>
              <a:t>Calf pumps, toe curling</a:t>
            </a:r>
            <a:endParaRPr lang="en-AU" dirty="0"/>
          </a:p>
        </p:txBody>
      </p:sp>
    </p:spTree>
    <p:extLst>
      <p:ext uri="{BB962C8B-B14F-4D97-AF65-F5344CB8AC3E}">
        <p14:creationId xmlns:p14="http://schemas.microsoft.com/office/powerpoint/2010/main" val="267889298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Voluntary Pelvic Floor Contraction</a:t>
            </a:r>
            <a:endParaRPr lang="en-AU" dirty="0"/>
          </a:p>
        </p:txBody>
      </p:sp>
      <p:sp>
        <p:nvSpPr>
          <p:cNvPr id="4" name="Rounded Rectangle 3"/>
          <p:cNvSpPr/>
          <p:nvPr/>
        </p:nvSpPr>
        <p:spPr>
          <a:xfrm>
            <a:off x="805543" y="3380790"/>
            <a:ext cx="1884784" cy="1082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Normal Storage</a:t>
            </a:r>
            <a:endParaRPr lang="en-AU" dirty="0"/>
          </a:p>
        </p:txBody>
      </p:sp>
      <p:sp>
        <p:nvSpPr>
          <p:cNvPr id="5" name="Rounded Rectangle 4"/>
          <p:cNvSpPr/>
          <p:nvPr/>
        </p:nvSpPr>
        <p:spPr>
          <a:xfrm>
            <a:off x="6851778" y="3380790"/>
            <a:ext cx="1884784" cy="1082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Pelvic floor contracts</a:t>
            </a:r>
            <a:endParaRPr lang="en-AU" dirty="0"/>
          </a:p>
        </p:txBody>
      </p:sp>
      <p:sp>
        <p:nvSpPr>
          <p:cNvPr id="6" name="Rounded Rectangle 5"/>
          <p:cNvSpPr/>
          <p:nvPr/>
        </p:nvSpPr>
        <p:spPr>
          <a:xfrm>
            <a:off x="3834881" y="3380791"/>
            <a:ext cx="1884784" cy="1082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Detrusor relaxes</a:t>
            </a:r>
            <a:endParaRPr lang="en-AU" dirty="0"/>
          </a:p>
        </p:txBody>
      </p:sp>
      <p:sp>
        <p:nvSpPr>
          <p:cNvPr id="7" name="Rounded Rectangle 6"/>
          <p:cNvSpPr/>
          <p:nvPr/>
        </p:nvSpPr>
        <p:spPr>
          <a:xfrm>
            <a:off x="805543" y="1926254"/>
            <a:ext cx="1884784" cy="1082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Normal Voiding</a:t>
            </a:r>
            <a:endParaRPr lang="en-AU" dirty="0"/>
          </a:p>
        </p:txBody>
      </p:sp>
      <p:sp>
        <p:nvSpPr>
          <p:cNvPr id="8" name="Rounded Rectangle 7"/>
          <p:cNvSpPr/>
          <p:nvPr/>
        </p:nvSpPr>
        <p:spPr>
          <a:xfrm>
            <a:off x="3834881" y="1926253"/>
            <a:ext cx="1884784" cy="1082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Detrusor Contracts</a:t>
            </a:r>
            <a:endParaRPr lang="en-AU" dirty="0"/>
          </a:p>
        </p:txBody>
      </p:sp>
      <p:sp>
        <p:nvSpPr>
          <p:cNvPr id="9" name="Rounded Rectangle 8"/>
          <p:cNvSpPr/>
          <p:nvPr/>
        </p:nvSpPr>
        <p:spPr>
          <a:xfrm>
            <a:off x="6851778" y="1926252"/>
            <a:ext cx="1884784" cy="1082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Pelvic Floor relaxes</a:t>
            </a:r>
            <a:endParaRPr lang="en-AU" dirty="0"/>
          </a:p>
        </p:txBody>
      </p:sp>
      <p:sp>
        <p:nvSpPr>
          <p:cNvPr id="11" name="TextBox 10"/>
          <p:cNvSpPr txBox="1"/>
          <p:nvPr/>
        </p:nvSpPr>
        <p:spPr>
          <a:xfrm>
            <a:off x="677334" y="5131837"/>
            <a:ext cx="8485327" cy="646331"/>
          </a:xfrm>
          <a:prstGeom prst="rect">
            <a:avLst/>
          </a:prstGeom>
          <a:noFill/>
        </p:spPr>
        <p:txBody>
          <a:bodyPr wrap="square" rtlCol="0">
            <a:spAutoFit/>
          </a:bodyPr>
          <a:lstStyle/>
          <a:p>
            <a:pPr marL="285750" indent="-285750">
              <a:buFont typeface="Arial" panose="020B0604020202020204" pitchFamily="34" charset="0"/>
              <a:buChar char="•"/>
            </a:pPr>
            <a:r>
              <a:rPr lang="en-AU" dirty="0" smtClean="0"/>
              <a:t>This is the normal guarding reflex between the pelvic floor and detrusor. </a:t>
            </a:r>
          </a:p>
          <a:p>
            <a:pPr marL="285750" indent="-285750">
              <a:buFont typeface="Arial" panose="020B0604020202020204" pitchFamily="34" charset="0"/>
              <a:buChar char="•"/>
            </a:pPr>
            <a:r>
              <a:rPr lang="en-AU" dirty="0" smtClean="0"/>
              <a:t>Increased pelvic floor activity is thought to inhibit Detrusor contractility.</a:t>
            </a:r>
            <a:endParaRPr lang="en-AU" dirty="0"/>
          </a:p>
        </p:txBody>
      </p:sp>
      <p:sp>
        <p:nvSpPr>
          <p:cNvPr id="12" name="Cross 11"/>
          <p:cNvSpPr/>
          <p:nvPr/>
        </p:nvSpPr>
        <p:spPr>
          <a:xfrm>
            <a:off x="6099734" y="2211354"/>
            <a:ext cx="429208" cy="494523"/>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Cross 12"/>
          <p:cNvSpPr/>
          <p:nvPr/>
        </p:nvSpPr>
        <p:spPr>
          <a:xfrm>
            <a:off x="6099734" y="3658119"/>
            <a:ext cx="429208" cy="494523"/>
          </a:xfrm>
          <a:prstGeom prst="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1754112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Facilitation of Frontal Lobe</a:t>
            </a:r>
            <a:endParaRPr lang="en-AU" dirty="0"/>
          </a:p>
        </p:txBody>
      </p:sp>
      <p:sp>
        <p:nvSpPr>
          <p:cNvPr id="3" name="Content Placeholder 2"/>
          <p:cNvSpPr>
            <a:spLocks noGrp="1"/>
          </p:cNvSpPr>
          <p:nvPr>
            <p:ph idx="1"/>
          </p:nvPr>
        </p:nvSpPr>
        <p:spPr/>
        <p:txBody>
          <a:bodyPr/>
          <a:lstStyle/>
          <a:p>
            <a:r>
              <a:rPr lang="en-AU" b="1" dirty="0" smtClean="0"/>
              <a:t>Anatomy: </a:t>
            </a:r>
          </a:p>
          <a:p>
            <a:pPr lvl="1"/>
            <a:r>
              <a:rPr lang="en-AU" dirty="0" smtClean="0"/>
              <a:t>Frontal lobe is an area of complex thought as well as bladder inhibition.</a:t>
            </a:r>
          </a:p>
          <a:p>
            <a:pPr lvl="1"/>
            <a:r>
              <a:rPr lang="en-AU" dirty="0" smtClean="0"/>
              <a:t>Emotional responses fire the Limbic area of the brain</a:t>
            </a:r>
          </a:p>
          <a:p>
            <a:pPr lvl="1"/>
            <a:r>
              <a:rPr lang="en-AU" dirty="0" smtClean="0"/>
              <a:t>Stress/ anxiety about urgency will result on movement of cortical activity from frontal lobe to limbic area (emotion)</a:t>
            </a:r>
          </a:p>
          <a:p>
            <a:pPr lvl="1"/>
            <a:r>
              <a:rPr lang="en-AU" dirty="0" smtClean="0"/>
              <a:t>Movement away form frontal lobe reduces inhibition of bladder</a:t>
            </a:r>
          </a:p>
          <a:p>
            <a:pPr lvl="1"/>
            <a:r>
              <a:rPr lang="en-AU" dirty="0" smtClean="0"/>
              <a:t>Concentration/ distraction techniques allow frontal lobe to remain active</a:t>
            </a:r>
          </a:p>
          <a:p>
            <a:r>
              <a:rPr lang="en-AU" b="1" dirty="0" smtClean="0"/>
              <a:t>Technique:</a:t>
            </a:r>
          </a:p>
          <a:p>
            <a:pPr lvl="1"/>
            <a:r>
              <a:rPr lang="en-AU" dirty="0" smtClean="0"/>
              <a:t>Counting backwards, crosswords, shopping list</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677" y="335903"/>
            <a:ext cx="4616751" cy="2643090"/>
          </a:xfrm>
          <a:prstGeom prst="rect">
            <a:avLst/>
          </a:prstGeom>
        </p:spPr>
      </p:pic>
    </p:spTree>
    <p:extLst>
      <p:ext uri="{BB962C8B-B14F-4D97-AF65-F5344CB8AC3E}">
        <p14:creationId xmlns:p14="http://schemas.microsoft.com/office/powerpoint/2010/main" val="9012358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smtClean="0"/>
              <a:t>Pelvic Floor Disorders</a:t>
            </a:r>
            <a:endParaRPr lang="en-AU" dirty="0"/>
          </a:p>
        </p:txBody>
      </p:sp>
      <p:sp>
        <p:nvSpPr>
          <p:cNvPr id="3" name="Subtitle 2"/>
          <p:cNvSpPr>
            <a:spLocks noGrp="1"/>
          </p:cNvSpPr>
          <p:nvPr>
            <p:ph type="subTitle" idx="1"/>
          </p:nvPr>
        </p:nvSpPr>
        <p:spPr/>
        <p:txBody>
          <a:bodyPr/>
          <a:lstStyle/>
          <a:p>
            <a:r>
              <a:rPr lang="en-AU" dirty="0" smtClean="0"/>
              <a:t>Pain disorders</a:t>
            </a:r>
            <a:endParaRPr lang="en-AU" dirty="0"/>
          </a:p>
        </p:txBody>
      </p:sp>
    </p:spTree>
    <p:extLst>
      <p:ext uri="{BB962C8B-B14F-4D97-AF65-F5344CB8AC3E}">
        <p14:creationId xmlns:p14="http://schemas.microsoft.com/office/powerpoint/2010/main" val="39627005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9889" y="572536"/>
            <a:ext cx="8596668" cy="1320800"/>
          </a:xfrm>
        </p:spPr>
        <p:txBody>
          <a:bodyPr/>
          <a:lstStyle/>
          <a:p>
            <a:r>
              <a:rPr lang="en-AU" dirty="0" smtClean="0"/>
              <a:t>Muscular Component of the Pelvic Floor</a:t>
            </a:r>
            <a:endParaRPr lang="en-AU" dirty="0"/>
          </a:p>
        </p:txBody>
      </p:sp>
      <p:sp>
        <p:nvSpPr>
          <p:cNvPr id="4" name="Rounded Rectangle 3"/>
          <p:cNvSpPr/>
          <p:nvPr/>
        </p:nvSpPr>
        <p:spPr>
          <a:xfrm>
            <a:off x="1203649" y="3214266"/>
            <a:ext cx="1875453" cy="7557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Pelvic floor muscles</a:t>
            </a:r>
            <a:endParaRPr lang="en-AU" dirty="0"/>
          </a:p>
        </p:txBody>
      </p:sp>
      <p:sp>
        <p:nvSpPr>
          <p:cNvPr id="5" name="Rounded Rectangle 4"/>
          <p:cNvSpPr/>
          <p:nvPr/>
        </p:nvSpPr>
        <p:spPr>
          <a:xfrm>
            <a:off x="3722914" y="2057397"/>
            <a:ext cx="1763486" cy="1119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Deep Pelvic Floor Muscles (Internal)</a:t>
            </a:r>
            <a:endParaRPr lang="en-AU" dirty="0"/>
          </a:p>
        </p:txBody>
      </p:sp>
      <p:sp>
        <p:nvSpPr>
          <p:cNvPr id="6" name="Rounded Rectangle 5"/>
          <p:cNvSpPr/>
          <p:nvPr/>
        </p:nvSpPr>
        <p:spPr>
          <a:xfrm>
            <a:off x="3722914" y="4026157"/>
            <a:ext cx="1763486" cy="1120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Superficial Pelvic Floor Muscles (External)</a:t>
            </a:r>
            <a:endParaRPr lang="en-AU" dirty="0"/>
          </a:p>
        </p:txBody>
      </p:sp>
      <p:sp>
        <p:nvSpPr>
          <p:cNvPr id="8" name="Rounded Rectangle 7"/>
          <p:cNvSpPr/>
          <p:nvPr/>
        </p:nvSpPr>
        <p:spPr>
          <a:xfrm>
            <a:off x="6249955" y="1570910"/>
            <a:ext cx="1763486" cy="71430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t>Levator</a:t>
            </a:r>
            <a:r>
              <a:rPr lang="en-AU" dirty="0" smtClean="0"/>
              <a:t> Ani</a:t>
            </a:r>
            <a:endParaRPr lang="en-AU" dirty="0"/>
          </a:p>
        </p:txBody>
      </p:sp>
      <p:sp>
        <p:nvSpPr>
          <p:cNvPr id="9" name="Rounded Rectangle 8"/>
          <p:cNvSpPr/>
          <p:nvPr/>
        </p:nvSpPr>
        <p:spPr>
          <a:xfrm>
            <a:off x="6249955" y="2836504"/>
            <a:ext cx="1763486" cy="676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err="1" smtClean="0"/>
              <a:t>Coccygeus</a:t>
            </a:r>
            <a:endParaRPr lang="en-AU" dirty="0"/>
          </a:p>
        </p:txBody>
      </p:sp>
      <p:sp>
        <p:nvSpPr>
          <p:cNvPr id="10" name="Rounded Rectangle 9"/>
          <p:cNvSpPr/>
          <p:nvPr/>
        </p:nvSpPr>
        <p:spPr>
          <a:xfrm>
            <a:off x="6249955" y="4026157"/>
            <a:ext cx="1763486" cy="676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Urogenital triangle</a:t>
            </a:r>
            <a:endParaRPr lang="en-AU" dirty="0"/>
          </a:p>
        </p:txBody>
      </p:sp>
      <p:sp>
        <p:nvSpPr>
          <p:cNvPr id="11" name="Rounded Rectangle 10"/>
          <p:cNvSpPr/>
          <p:nvPr/>
        </p:nvSpPr>
        <p:spPr>
          <a:xfrm>
            <a:off x="6249955" y="5253912"/>
            <a:ext cx="1763486" cy="676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t>External Anal Sphincter</a:t>
            </a:r>
            <a:endParaRPr lang="en-AU" dirty="0"/>
          </a:p>
        </p:txBody>
      </p:sp>
      <p:cxnSp>
        <p:nvCxnSpPr>
          <p:cNvPr id="21" name="Elbow Connector 20"/>
          <p:cNvCxnSpPr>
            <a:endCxn id="5" idx="1"/>
          </p:cNvCxnSpPr>
          <p:nvPr/>
        </p:nvCxnSpPr>
        <p:spPr>
          <a:xfrm rot="5400000" flipH="1" flipV="1">
            <a:off x="3072103" y="2717540"/>
            <a:ext cx="751117" cy="55050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Elbow Connector 22"/>
          <p:cNvCxnSpPr>
            <a:endCxn id="6" idx="1"/>
          </p:cNvCxnSpPr>
          <p:nvPr/>
        </p:nvCxnSpPr>
        <p:spPr>
          <a:xfrm rot="16200000" flipH="1">
            <a:off x="2813048" y="3676645"/>
            <a:ext cx="1282445" cy="537288"/>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857111" y="3512974"/>
            <a:ext cx="31529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Elbow Connector 26"/>
          <p:cNvCxnSpPr>
            <a:stCxn id="5" idx="3"/>
            <a:endCxn id="8" idx="1"/>
          </p:cNvCxnSpPr>
          <p:nvPr/>
        </p:nvCxnSpPr>
        <p:spPr>
          <a:xfrm flipV="1">
            <a:off x="5486400" y="1928065"/>
            <a:ext cx="763555" cy="689169"/>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5" idx="3"/>
            <a:endCxn id="9" idx="1"/>
          </p:cNvCxnSpPr>
          <p:nvPr/>
        </p:nvCxnSpPr>
        <p:spPr>
          <a:xfrm>
            <a:off x="5486400" y="2617234"/>
            <a:ext cx="763555" cy="55750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Elbow Connector 30"/>
          <p:cNvCxnSpPr/>
          <p:nvPr/>
        </p:nvCxnSpPr>
        <p:spPr>
          <a:xfrm flipV="1">
            <a:off x="5522945" y="4364392"/>
            <a:ext cx="690465" cy="22445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6" idx="3"/>
            <a:endCxn id="11" idx="1"/>
          </p:cNvCxnSpPr>
          <p:nvPr/>
        </p:nvCxnSpPr>
        <p:spPr>
          <a:xfrm>
            <a:off x="5486400" y="4586512"/>
            <a:ext cx="763555" cy="100563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18" name="Right Arrow 17"/>
          <p:cNvSpPr/>
          <p:nvPr/>
        </p:nvSpPr>
        <p:spPr>
          <a:xfrm rot="9930668">
            <a:off x="8464312" y="1591462"/>
            <a:ext cx="1007706" cy="37776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061930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Causes of pelvic pain</a:t>
            </a:r>
            <a:endParaRPr lang="en-AU" dirty="0"/>
          </a:p>
        </p:txBody>
      </p:sp>
      <p:sp>
        <p:nvSpPr>
          <p:cNvPr id="3" name="Content Placeholder 2"/>
          <p:cNvSpPr>
            <a:spLocks noGrp="1"/>
          </p:cNvSpPr>
          <p:nvPr>
            <p:ph idx="1"/>
          </p:nvPr>
        </p:nvSpPr>
        <p:spPr>
          <a:xfrm>
            <a:off x="677334" y="1604865"/>
            <a:ext cx="8596668" cy="4436497"/>
          </a:xfrm>
        </p:spPr>
        <p:txBody>
          <a:bodyPr>
            <a:normAutofit/>
          </a:bodyPr>
          <a:lstStyle/>
          <a:p>
            <a:endParaRPr lang="en-AU" dirty="0" smtClean="0">
              <a:hlinkClick r:id="rId2"/>
            </a:endParaRPr>
          </a:p>
          <a:p>
            <a:r>
              <a:rPr lang="en-AU" dirty="0" smtClean="0"/>
              <a:t>There are many causes of pelvic pain, some of which are very difficult to diagnose and treat. Some of the more common types are listed below:</a:t>
            </a:r>
          </a:p>
          <a:p>
            <a:pPr lvl="1"/>
            <a:r>
              <a:rPr lang="en-AU" dirty="0" smtClean="0"/>
              <a:t>Period pin (dysmenorrhoea)</a:t>
            </a:r>
          </a:p>
          <a:p>
            <a:pPr lvl="1"/>
            <a:r>
              <a:rPr lang="en-AU" dirty="0" smtClean="0"/>
              <a:t>Endometriosis</a:t>
            </a:r>
          </a:p>
          <a:p>
            <a:pPr lvl="1"/>
            <a:r>
              <a:rPr lang="en-AU" dirty="0" smtClean="0"/>
              <a:t>Bloating and bowel issues</a:t>
            </a:r>
          </a:p>
          <a:p>
            <a:pPr lvl="1"/>
            <a:r>
              <a:rPr lang="en-AU" dirty="0" smtClean="0"/>
              <a:t>Painful sex (Dyspareunia)</a:t>
            </a:r>
          </a:p>
          <a:p>
            <a:pPr lvl="1"/>
            <a:r>
              <a:rPr lang="en-AU" dirty="0" smtClean="0"/>
              <a:t>Interstitial cystitis</a:t>
            </a:r>
          </a:p>
          <a:p>
            <a:pPr lvl="1"/>
            <a:r>
              <a:rPr lang="en-AU" dirty="0" smtClean="0"/>
              <a:t>Ruptured ovarian cyst</a:t>
            </a:r>
          </a:p>
          <a:p>
            <a:pPr lvl="1"/>
            <a:r>
              <a:rPr lang="en-AU" dirty="0" err="1" smtClean="0"/>
              <a:t>Pudenal</a:t>
            </a:r>
            <a:r>
              <a:rPr lang="en-AU" dirty="0" smtClean="0"/>
              <a:t> </a:t>
            </a:r>
            <a:r>
              <a:rPr lang="en-AU" dirty="0" err="1" smtClean="0"/>
              <a:t>Neuraligia</a:t>
            </a:r>
            <a:endParaRPr lang="en-AU" dirty="0" smtClean="0"/>
          </a:p>
          <a:p>
            <a:r>
              <a:rPr lang="en-AU" dirty="0">
                <a:hlinkClick r:id="rId2"/>
              </a:rPr>
              <a:t>http://www.pelvicpain.org.au</a:t>
            </a:r>
            <a:endParaRPr lang="en-AU" dirty="0"/>
          </a:p>
          <a:p>
            <a:endParaRPr lang="en-AU" dirty="0" smtClean="0"/>
          </a:p>
          <a:p>
            <a:endParaRPr lang="en-AU" dirty="0" smtClean="0"/>
          </a:p>
          <a:p>
            <a:endParaRPr lang="en-AU"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80631" y="2925665"/>
            <a:ext cx="5180133" cy="3447143"/>
          </a:xfrm>
          <a:prstGeom prst="rect">
            <a:avLst/>
          </a:prstGeom>
        </p:spPr>
      </p:pic>
    </p:spTree>
    <p:extLst>
      <p:ext uri="{BB962C8B-B14F-4D97-AF65-F5344CB8AC3E}">
        <p14:creationId xmlns:p14="http://schemas.microsoft.com/office/powerpoint/2010/main" val="20350113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Pelvic floor muscle spasm</a:t>
            </a:r>
            <a:endParaRPr lang="en-AU" dirty="0"/>
          </a:p>
        </p:txBody>
      </p:sp>
      <p:sp>
        <p:nvSpPr>
          <p:cNvPr id="3" name="Content Placeholder 2"/>
          <p:cNvSpPr>
            <a:spLocks noGrp="1"/>
          </p:cNvSpPr>
          <p:nvPr>
            <p:ph idx="1"/>
          </p:nvPr>
        </p:nvSpPr>
        <p:spPr/>
        <p:txBody>
          <a:bodyPr>
            <a:normAutofit fontScale="92500" lnSpcReduction="20000"/>
          </a:bodyPr>
          <a:lstStyle/>
          <a:p>
            <a:r>
              <a:rPr lang="en-AU" dirty="0" smtClean="0"/>
              <a:t>For people with stabbing pelvic pain and painful sex, often the cause is overactive pelvic floor muscles. </a:t>
            </a:r>
          </a:p>
          <a:p>
            <a:r>
              <a:rPr lang="en-AU" dirty="0" smtClean="0"/>
              <a:t>The only way </a:t>
            </a:r>
            <a:r>
              <a:rPr lang="en-AU" smtClean="0"/>
              <a:t>to ascertain </a:t>
            </a:r>
            <a:r>
              <a:rPr lang="en-AU" dirty="0" smtClean="0"/>
              <a:t>if someone has an overactive pelvic floor is via internal examination.</a:t>
            </a:r>
          </a:p>
          <a:p>
            <a:r>
              <a:rPr lang="en-AU" dirty="0" smtClean="0"/>
              <a:t>Useful treatments:</a:t>
            </a:r>
          </a:p>
          <a:p>
            <a:pPr lvl="1"/>
            <a:r>
              <a:rPr lang="en-AU" dirty="0" smtClean="0"/>
              <a:t>Soft tissue/ trigger point release by physiotherapist</a:t>
            </a:r>
          </a:p>
          <a:p>
            <a:pPr lvl="1"/>
            <a:r>
              <a:rPr lang="en-AU" dirty="0" smtClean="0"/>
              <a:t>Using heat (</a:t>
            </a:r>
            <a:r>
              <a:rPr lang="en-AU" dirty="0" err="1" smtClean="0"/>
              <a:t>eg</a:t>
            </a:r>
            <a:r>
              <a:rPr lang="en-AU" dirty="0" smtClean="0"/>
              <a:t>. Hot bath) when spasm occur to relax the muscles</a:t>
            </a:r>
          </a:p>
          <a:p>
            <a:pPr lvl="1"/>
            <a:r>
              <a:rPr lang="en-AU" dirty="0" smtClean="0"/>
              <a:t>Avoid core exercises (</a:t>
            </a:r>
            <a:r>
              <a:rPr lang="en-AU" dirty="0" err="1" smtClean="0"/>
              <a:t>eg</a:t>
            </a:r>
            <a:r>
              <a:rPr lang="en-AU" dirty="0" smtClean="0"/>
              <a:t> </a:t>
            </a:r>
            <a:r>
              <a:rPr lang="en-AU" dirty="0" err="1" smtClean="0"/>
              <a:t>pilates</a:t>
            </a:r>
            <a:r>
              <a:rPr lang="en-AU" dirty="0" smtClean="0"/>
              <a:t>) as may </a:t>
            </a:r>
            <a:r>
              <a:rPr lang="en-AU" dirty="0" err="1" smtClean="0"/>
              <a:t>aggrevate</a:t>
            </a:r>
            <a:r>
              <a:rPr lang="en-AU" dirty="0" smtClean="0"/>
              <a:t> symptoms</a:t>
            </a:r>
          </a:p>
          <a:p>
            <a:pPr lvl="1"/>
            <a:r>
              <a:rPr lang="en-AU" dirty="0" smtClean="0"/>
              <a:t>Treat other causes of pain so there is less need to hold muscles tightly.</a:t>
            </a:r>
          </a:p>
          <a:p>
            <a:pPr lvl="1"/>
            <a:r>
              <a:rPr lang="en-AU" dirty="0"/>
              <a:t>Pelvic floor relaxation techniques</a:t>
            </a:r>
          </a:p>
          <a:p>
            <a:pPr lvl="2"/>
            <a:r>
              <a:rPr lang="en-AU" dirty="0">
                <a:hlinkClick r:id="rId2"/>
              </a:rPr>
              <a:t>https://www.pelvicexercises.com.au/pelvic-floor-relaxation-exercises</a:t>
            </a:r>
            <a:r>
              <a:rPr lang="en-AU" dirty="0" smtClean="0">
                <a:hlinkClick r:id="rId2"/>
              </a:rPr>
              <a:t>/</a:t>
            </a:r>
            <a:endParaRPr lang="en-AU" dirty="0" smtClean="0"/>
          </a:p>
          <a:p>
            <a:pPr lvl="2"/>
            <a:r>
              <a:rPr lang="en-AU" dirty="0">
                <a:hlinkClick r:id="rId3"/>
              </a:rPr>
              <a:t>https://</a:t>
            </a:r>
            <a:r>
              <a:rPr lang="en-AU" dirty="0" smtClean="0">
                <a:hlinkClick r:id="rId3"/>
              </a:rPr>
              <a:t>www.youtube.com/watch?v=JZtb6ZDDQ2g</a:t>
            </a:r>
            <a:endParaRPr lang="en-AU" dirty="0" smtClean="0"/>
          </a:p>
          <a:p>
            <a:pPr lvl="1"/>
            <a:r>
              <a:rPr lang="en-AU" dirty="0" smtClean="0"/>
              <a:t>If so severe that internal examination is difficult, Botox injection may be appropriate.</a:t>
            </a:r>
          </a:p>
          <a:p>
            <a:pPr marL="914400" lvl="2" indent="0">
              <a:buNone/>
            </a:pPr>
            <a:endParaRPr lang="en-AU" dirty="0"/>
          </a:p>
        </p:txBody>
      </p:sp>
    </p:spTree>
    <p:extLst>
      <p:ext uri="{BB962C8B-B14F-4D97-AF65-F5344CB8AC3E}">
        <p14:creationId xmlns:p14="http://schemas.microsoft.com/office/powerpoint/2010/main" val="34961727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78090" y="2174033"/>
            <a:ext cx="6690049" cy="29111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smtClean="0"/>
              <a:t>Clinical Note:</a:t>
            </a:r>
          </a:p>
          <a:p>
            <a:pPr algn="ctr"/>
            <a:endParaRPr lang="en-AU" b="1" dirty="0" smtClean="0"/>
          </a:p>
          <a:p>
            <a:pPr algn="ctr"/>
            <a:r>
              <a:rPr lang="en-AU" dirty="0" smtClean="0"/>
              <a:t>If someone has an overactive pelvic floor and is told to do pelvic floor exercises, it could make things worse!</a:t>
            </a:r>
          </a:p>
          <a:p>
            <a:pPr algn="ctr"/>
            <a:endParaRPr lang="en-AU" dirty="0"/>
          </a:p>
          <a:p>
            <a:pPr algn="ctr"/>
            <a:r>
              <a:rPr lang="en-AU" dirty="0" smtClean="0"/>
              <a:t>Always get the patient’s pelvic floor assessed first.</a:t>
            </a:r>
            <a:endParaRPr lang="en-AU" dirty="0"/>
          </a:p>
        </p:txBody>
      </p:sp>
      <p:sp>
        <p:nvSpPr>
          <p:cNvPr id="5" name="Title 1"/>
          <p:cNvSpPr>
            <a:spLocks noGrp="1"/>
          </p:cNvSpPr>
          <p:nvPr>
            <p:ph type="title"/>
          </p:nvPr>
        </p:nvSpPr>
        <p:spPr>
          <a:xfrm>
            <a:off x="677334" y="609600"/>
            <a:ext cx="8596668" cy="1320800"/>
          </a:xfrm>
        </p:spPr>
        <p:txBody>
          <a:bodyPr/>
          <a:lstStyle/>
          <a:p>
            <a:pPr algn="ctr"/>
            <a:r>
              <a:rPr lang="en-AU" dirty="0" smtClean="0"/>
              <a:t>Clinical Note!</a:t>
            </a:r>
            <a:endParaRPr lang="en-AU" dirty="0"/>
          </a:p>
        </p:txBody>
      </p:sp>
    </p:spTree>
    <p:extLst>
      <p:ext uri="{BB962C8B-B14F-4D97-AF65-F5344CB8AC3E}">
        <p14:creationId xmlns:p14="http://schemas.microsoft.com/office/powerpoint/2010/main" val="33583790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Take Home Messages</a:t>
            </a:r>
            <a:endParaRPr lang="en-AU" dirty="0"/>
          </a:p>
        </p:txBody>
      </p:sp>
      <p:sp>
        <p:nvSpPr>
          <p:cNvPr id="3" name="Content Placeholder 2"/>
          <p:cNvSpPr>
            <a:spLocks noGrp="1"/>
          </p:cNvSpPr>
          <p:nvPr>
            <p:ph idx="1"/>
          </p:nvPr>
        </p:nvSpPr>
        <p:spPr>
          <a:xfrm>
            <a:off x="677334" y="1498116"/>
            <a:ext cx="8596668" cy="3880773"/>
          </a:xfrm>
        </p:spPr>
        <p:txBody>
          <a:bodyPr/>
          <a:lstStyle/>
          <a:p>
            <a:r>
              <a:rPr lang="en-AU" dirty="0" smtClean="0"/>
              <a:t>The pelvic floor is a complex web of muscle and fascia and is important in maintaining continence and supporting the pelvic organs</a:t>
            </a:r>
          </a:p>
          <a:p>
            <a:r>
              <a:rPr lang="en-AU" dirty="0" smtClean="0"/>
              <a:t>The pelvic floor plays a major role in many conditions such as pelvic organ prolapse, stress urinary incontinence, urgency and urge incontinence, and pelvic pain. Hence it should always be assessed and included in the treatment plan.</a:t>
            </a:r>
          </a:p>
          <a:p>
            <a:r>
              <a:rPr lang="en-AU" dirty="0" smtClean="0"/>
              <a:t>Ensure internal examination’s are done for accurate diagnosis and tailored treatment programs.</a:t>
            </a:r>
          </a:p>
          <a:p>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4059" y="4024288"/>
            <a:ext cx="3144610" cy="2709202"/>
          </a:xfrm>
          <a:prstGeom prst="rect">
            <a:avLst/>
          </a:prstGeom>
        </p:spPr>
      </p:pic>
    </p:spTree>
    <p:extLst>
      <p:ext uri="{BB962C8B-B14F-4D97-AF65-F5344CB8AC3E}">
        <p14:creationId xmlns:p14="http://schemas.microsoft.com/office/powerpoint/2010/main" val="123735284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Useful Resources</a:t>
            </a:r>
            <a:endParaRPr lang="en-AU" dirty="0"/>
          </a:p>
        </p:txBody>
      </p:sp>
      <p:sp>
        <p:nvSpPr>
          <p:cNvPr id="3" name="Content Placeholder 2"/>
          <p:cNvSpPr>
            <a:spLocks noGrp="1"/>
          </p:cNvSpPr>
          <p:nvPr>
            <p:ph idx="1"/>
          </p:nvPr>
        </p:nvSpPr>
        <p:spPr/>
        <p:txBody>
          <a:bodyPr/>
          <a:lstStyle/>
          <a:p>
            <a:r>
              <a:rPr lang="en-AU" dirty="0">
                <a:hlinkClick r:id="rId2"/>
              </a:rPr>
              <a:t>http://www.pelvicpain.org.au</a:t>
            </a:r>
            <a:endParaRPr lang="en-AU" dirty="0"/>
          </a:p>
          <a:p>
            <a:r>
              <a:rPr lang="en-AU" dirty="0">
                <a:hlinkClick r:id="rId3"/>
              </a:rPr>
              <a:t>http://www.womenshealthtrainingassociates.com</a:t>
            </a:r>
            <a:r>
              <a:rPr lang="en-AU" dirty="0" smtClean="0">
                <a:hlinkClick r:id="rId3"/>
              </a:rPr>
              <a:t>/</a:t>
            </a:r>
            <a:endParaRPr lang="en-AU" dirty="0" smtClean="0"/>
          </a:p>
          <a:p>
            <a:r>
              <a:rPr lang="en-AU" dirty="0">
                <a:hlinkClick r:id="rId4"/>
              </a:rPr>
              <a:t>https://www.continence.org.au</a:t>
            </a:r>
            <a:r>
              <a:rPr lang="en-AU" dirty="0" smtClean="0">
                <a:hlinkClick r:id="rId4"/>
              </a:rPr>
              <a:t>/</a:t>
            </a:r>
            <a:endParaRPr lang="en-AU" dirty="0" smtClean="0"/>
          </a:p>
          <a:p>
            <a:r>
              <a:rPr lang="en-AU" dirty="0">
                <a:hlinkClick r:id="rId5"/>
              </a:rPr>
              <a:t>https://www.pelvicexercises.com.au</a:t>
            </a:r>
            <a:r>
              <a:rPr lang="en-AU" dirty="0" smtClean="0">
                <a:hlinkClick r:id="rId5"/>
              </a:rPr>
              <a:t>/</a:t>
            </a:r>
            <a:endParaRPr lang="en-AU" dirty="0" smtClean="0"/>
          </a:p>
          <a:p>
            <a:endParaRPr lang="en-AU" dirty="0" smtClean="0"/>
          </a:p>
          <a:p>
            <a:endParaRPr lang="en-AU" dirty="0"/>
          </a:p>
        </p:txBody>
      </p:sp>
    </p:spTree>
    <p:extLst>
      <p:ext uri="{BB962C8B-B14F-4D97-AF65-F5344CB8AC3E}">
        <p14:creationId xmlns:p14="http://schemas.microsoft.com/office/powerpoint/2010/main" val="40757649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Acknowledgements</a:t>
            </a:r>
            <a:endParaRPr lang="en-AU" dirty="0"/>
          </a:p>
        </p:txBody>
      </p:sp>
      <p:sp>
        <p:nvSpPr>
          <p:cNvPr id="3" name="Content Placeholder 2"/>
          <p:cNvSpPr>
            <a:spLocks noGrp="1"/>
          </p:cNvSpPr>
          <p:nvPr>
            <p:ph idx="1"/>
          </p:nvPr>
        </p:nvSpPr>
        <p:spPr/>
        <p:txBody>
          <a:bodyPr/>
          <a:lstStyle/>
          <a:p>
            <a:r>
              <a:rPr lang="en-AU" dirty="0" smtClean="0"/>
              <a:t>Taryn Hallam: Principal Lecturer Women’s Health Training Associates</a:t>
            </a:r>
          </a:p>
          <a:p>
            <a:r>
              <a:rPr lang="en-AU" dirty="0">
                <a:hlinkClick r:id="rId2"/>
              </a:rPr>
              <a:t>http://www.pelvicpain.org.au</a:t>
            </a:r>
            <a:endParaRPr lang="en-AU" dirty="0"/>
          </a:p>
          <a:p>
            <a:pPr marL="0" indent="0">
              <a:buNone/>
            </a:pPr>
            <a:endParaRPr lang="en-AU" dirty="0"/>
          </a:p>
        </p:txBody>
      </p:sp>
    </p:spTree>
    <p:extLst>
      <p:ext uri="{BB962C8B-B14F-4D97-AF65-F5344CB8AC3E}">
        <p14:creationId xmlns:p14="http://schemas.microsoft.com/office/powerpoint/2010/main" val="3000870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9971" y="470678"/>
            <a:ext cx="8596668" cy="1320800"/>
          </a:xfrm>
        </p:spPr>
        <p:txBody>
          <a:bodyPr/>
          <a:lstStyle/>
          <a:p>
            <a:r>
              <a:rPr lang="en-AU" dirty="0" smtClean="0"/>
              <a:t>Deep Pelvic Floor Muscles: </a:t>
            </a:r>
            <a:r>
              <a:rPr lang="en-AU" dirty="0" err="1" smtClean="0"/>
              <a:t>Levator</a:t>
            </a:r>
            <a:r>
              <a:rPr lang="en-AU" dirty="0" smtClean="0"/>
              <a:t> Ani</a:t>
            </a:r>
            <a:endParaRPr lang="en-AU" dirty="0"/>
          </a:p>
        </p:txBody>
      </p:sp>
      <p:sp>
        <p:nvSpPr>
          <p:cNvPr id="3" name="Content Placeholder 2"/>
          <p:cNvSpPr>
            <a:spLocks noGrp="1"/>
          </p:cNvSpPr>
          <p:nvPr>
            <p:ph idx="1"/>
          </p:nvPr>
        </p:nvSpPr>
        <p:spPr>
          <a:xfrm>
            <a:off x="779971" y="1791478"/>
            <a:ext cx="9446380" cy="4380513"/>
          </a:xfrm>
        </p:spPr>
        <p:txBody>
          <a:bodyPr/>
          <a:lstStyle/>
          <a:p>
            <a:r>
              <a:rPr lang="en-AU" dirty="0" err="1" smtClean="0"/>
              <a:t>Levator</a:t>
            </a:r>
            <a:r>
              <a:rPr lang="en-AU" dirty="0" smtClean="0"/>
              <a:t> Ani (lifts Anus)</a:t>
            </a:r>
          </a:p>
          <a:p>
            <a:r>
              <a:rPr lang="en-AU" dirty="0" smtClean="0"/>
              <a:t>Function: </a:t>
            </a:r>
            <a:r>
              <a:rPr lang="en-AU" dirty="0"/>
              <a:t>Lifts to support the pelvic organs, removing strain on the </a:t>
            </a:r>
            <a:r>
              <a:rPr lang="en-AU" dirty="0" err="1"/>
              <a:t>endopelvic</a:t>
            </a:r>
            <a:r>
              <a:rPr lang="en-AU" dirty="0"/>
              <a:t> fascia.</a:t>
            </a:r>
          </a:p>
          <a:p>
            <a:r>
              <a:rPr lang="en-AU" dirty="0"/>
              <a:t>3</a:t>
            </a:r>
            <a:r>
              <a:rPr lang="en-AU" dirty="0" smtClean="0"/>
              <a:t> separate muscles: </a:t>
            </a:r>
          </a:p>
          <a:p>
            <a:pPr lvl="2"/>
            <a:r>
              <a:rPr lang="en-AU" dirty="0" err="1" smtClean="0"/>
              <a:t>Iliococcygeus</a:t>
            </a:r>
            <a:endParaRPr lang="en-AU" dirty="0" smtClean="0"/>
          </a:p>
          <a:p>
            <a:pPr lvl="2"/>
            <a:r>
              <a:rPr lang="en-AU" dirty="0" err="1" smtClean="0"/>
              <a:t>pubococcygeus</a:t>
            </a:r>
            <a:r>
              <a:rPr lang="en-AU" dirty="0" smtClean="0"/>
              <a:t> </a:t>
            </a:r>
          </a:p>
          <a:p>
            <a:pPr lvl="2"/>
            <a:r>
              <a:rPr lang="en-AU" dirty="0" err="1" smtClean="0"/>
              <a:t>puborectalis</a:t>
            </a:r>
            <a:r>
              <a:rPr lang="en-AU" dirty="0" smtClean="0"/>
              <a:t> </a:t>
            </a:r>
          </a:p>
          <a:p>
            <a:endParaRPr lang="en-AU" dirty="0" smtClean="0"/>
          </a:p>
          <a:p>
            <a:endParaRPr lang="en-AU"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0171" y="2763658"/>
            <a:ext cx="4780384" cy="3510595"/>
          </a:xfrm>
          <a:prstGeom prst="rect">
            <a:avLst/>
          </a:prstGeom>
        </p:spPr>
      </p:pic>
    </p:spTree>
    <p:extLst>
      <p:ext uri="{BB962C8B-B14F-4D97-AF65-F5344CB8AC3E}">
        <p14:creationId xmlns:p14="http://schemas.microsoft.com/office/powerpoint/2010/main" val="23749737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Deep Pelvic Floor Muscles: </a:t>
            </a:r>
            <a:r>
              <a:rPr lang="en-AU" dirty="0" err="1"/>
              <a:t>Levator</a:t>
            </a:r>
            <a:r>
              <a:rPr lang="en-AU" dirty="0"/>
              <a:t> Ani</a:t>
            </a:r>
          </a:p>
        </p:txBody>
      </p:sp>
      <p:sp>
        <p:nvSpPr>
          <p:cNvPr id="3" name="Content Placeholder 2"/>
          <p:cNvSpPr>
            <a:spLocks noGrp="1"/>
          </p:cNvSpPr>
          <p:nvPr>
            <p:ph idx="1"/>
          </p:nvPr>
        </p:nvSpPr>
        <p:spPr>
          <a:xfrm>
            <a:off x="677334" y="1270000"/>
            <a:ext cx="8596668" cy="3880773"/>
          </a:xfrm>
        </p:spPr>
        <p:txBody>
          <a:bodyPr/>
          <a:lstStyle/>
          <a:p>
            <a:r>
              <a:rPr lang="en-AU" dirty="0" err="1" smtClean="0"/>
              <a:t>Puborectalis</a:t>
            </a:r>
            <a:endParaRPr lang="en-AU" dirty="0" smtClean="0"/>
          </a:p>
          <a:p>
            <a:pPr lvl="1"/>
            <a:r>
              <a:rPr lang="en-AU" dirty="0"/>
              <a:t>PR creates a U-shaped sling around the anorectal junction. PR pulls the anorectal junction forward  acting as a ‘kink’. </a:t>
            </a:r>
            <a:endParaRPr lang="en-AU" dirty="0" smtClean="0"/>
          </a:p>
          <a:p>
            <a:pPr lvl="1"/>
            <a:r>
              <a:rPr lang="en-AU" dirty="0" smtClean="0"/>
              <a:t>When </a:t>
            </a:r>
            <a:r>
              <a:rPr lang="en-AU" dirty="0"/>
              <a:t>it relaxes it lengthens allowing for widening of the </a:t>
            </a:r>
            <a:r>
              <a:rPr lang="en-AU" dirty="0" smtClean="0"/>
              <a:t>anorectal </a:t>
            </a:r>
            <a:r>
              <a:rPr lang="en-AU" dirty="0"/>
              <a:t>angle for bowels to open. </a:t>
            </a:r>
            <a:endParaRPr lang="en-AU" dirty="0" smtClean="0"/>
          </a:p>
          <a:p>
            <a:pPr lvl="1"/>
            <a:r>
              <a:rPr lang="en-AU" dirty="0" smtClean="0"/>
              <a:t>Therefore it is important </a:t>
            </a:r>
            <a:r>
              <a:rPr lang="en-AU" dirty="0"/>
              <a:t>in maintaining faecal control (by contracting) and allowing defecation (by relaxing). </a:t>
            </a:r>
            <a:endParaRPr lang="en-AU" dirty="0" smtClean="0"/>
          </a:p>
          <a:p>
            <a:pPr lvl="1"/>
            <a:r>
              <a:rPr lang="en-AU" dirty="0" smtClean="0"/>
              <a:t>Can </a:t>
            </a:r>
            <a:r>
              <a:rPr lang="en-AU" dirty="0"/>
              <a:t>cause chronic constipation if overactive.</a:t>
            </a:r>
          </a:p>
          <a:p>
            <a:pPr lvl="1"/>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6937" y="3306438"/>
            <a:ext cx="3895725" cy="3324225"/>
          </a:xfrm>
          <a:prstGeom prst="rect">
            <a:avLst/>
          </a:prstGeom>
        </p:spPr>
      </p:pic>
    </p:spTree>
    <p:extLst>
      <p:ext uri="{BB962C8B-B14F-4D97-AF65-F5344CB8AC3E}">
        <p14:creationId xmlns:p14="http://schemas.microsoft.com/office/powerpoint/2010/main" val="2411570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Deep Pelvic Floor Muscles: </a:t>
            </a:r>
            <a:r>
              <a:rPr lang="en-AU" dirty="0" err="1"/>
              <a:t>Levator</a:t>
            </a:r>
            <a:r>
              <a:rPr lang="en-AU" dirty="0"/>
              <a:t> Ani</a:t>
            </a:r>
          </a:p>
        </p:txBody>
      </p:sp>
      <p:sp>
        <p:nvSpPr>
          <p:cNvPr id="3" name="Content Placeholder 2"/>
          <p:cNvSpPr>
            <a:spLocks noGrp="1"/>
          </p:cNvSpPr>
          <p:nvPr>
            <p:ph idx="1"/>
          </p:nvPr>
        </p:nvSpPr>
        <p:spPr>
          <a:xfrm>
            <a:off x="661124" y="1479456"/>
            <a:ext cx="8596668" cy="666586"/>
          </a:xfrm>
        </p:spPr>
        <p:txBody>
          <a:bodyPr/>
          <a:lstStyle/>
          <a:p>
            <a:r>
              <a:rPr lang="en-AU" dirty="0" err="1" smtClean="0"/>
              <a:t>Levator</a:t>
            </a:r>
            <a:r>
              <a:rPr lang="en-AU" dirty="0" smtClean="0"/>
              <a:t> </a:t>
            </a:r>
            <a:r>
              <a:rPr lang="en-AU" dirty="0" err="1" smtClean="0"/>
              <a:t>ani</a:t>
            </a:r>
            <a:r>
              <a:rPr lang="en-AU" dirty="0" smtClean="0"/>
              <a:t> (all together) = Lift function</a:t>
            </a:r>
          </a:p>
          <a:p>
            <a:pPr marL="0" indent="0">
              <a:buNone/>
            </a:pPr>
            <a:endParaRPr lang="en-AU"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86" b="11906"/>
          <a:stretch/>
        </p:blipFill>
        <p:spPr>
          <a:xfrm>
            <a:off x="1859244" y="2398138"/>
            <a:ext cx="5566068" cy="2211356"/>
          </a:xfrm>
          <a:prstGeom prst="rect">
            <a:avLst/>
          </a:prstGeom>
        </p:spPr>
      </p:pic>
      <p:sp>
        <p:nvSpPr>
          <p:cNvPr id="6" name="Content Placeholder 2"/>
          <p:cNvSpPr txBox="1">
            <a:spLocks/>
          </p:cNvSpPr>
          <p:nvPr/>
        </p:nvSpPr>
        <p:spPr>
          <a:xfrm>
            <a:off x="677334" y="5009537"/>
            <a:ext cx="8596668" cy="125130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r>
              <a:rPr lang="en-AU" dirty="0" smtClean="0"/>
              <a:t>Clinical Note: If someone has an overactive </a:t>
            </a:r>
            <a:r>
              <a:rPr lang="en-AU" dirty="0" err="1" smtClean="0"/>
              <a:t>Levator</a:t>
            </a:r>
            <a:r>
              <a:rPr lang="en-AU" dirty="0" smtClean="0"/>
              <a:t> Ani you won’t feel much ‘lift’ on your internal examination as they’re already fully contracted.</a:t>
            </a:r>
          </a:p>
          <a:p>
            <a:pPr marL="0" indent="0">
              <a:buFont typeface="Wingdings 3" charset="2"/>
              <a:buNone/>
            </a:pPr>
            <a:endParaRPr lang="en-AU" dirty="0"/>
          </a:p>
        </p:txBody>
      </p:sp>
    </p:spTree>
    <p:extLst>
      <p:ext uri="{BB962C8B-B14F-4D97-AF65-F5344CB8AC3E}">
        <p14:creationId xmlns:p14="http://schemas.microsoft.com/office/powerpoint/2010/main" val="3772132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Food for thought</a:t>
            </a:r>
            <a:endParaRPr lang="en-AU" dirty="0"/>
          </a:p>
        </p:txBody>
      </p:sp>
      <p:sp>
        <p:nvSpPr>
          <p:cNvPr id="3" name="Content Placeholder 2"/>
          <p:cNvSpPr>
            <a:spLocks noGrp="1"/>
          </p:cNvSpPr>
          <p:nvPr>
            <p:ph idx="1"/>
          </p:nvPr>
        </p:nvSpPr>
        <p:spPr>
          <a:xfrm>
            <a:off x="677334" y="1296955"/>
            <a:ext cx="5555515" cy="4744407"/>
          </a:xfrm>
        </p:spPr>
        <p:txBody>
          <a:bodyPr/>
          <a:lstStyle/>
          <a:p>
            <a:r>
              <a:rPr lang="en-AU" dirty="0" smtClean="0"/>
              <a:t>Skeletal muscle is supposed to rupture once it is stretched beyond about 150% of it’s resting length</a:t>
            </a:r>
          </a:p>
          <a:p>
            <a:r>
              <a:rPr lang="en-AU" dirty="0" smtClean="0"/>
              <a:t>During labour the </a:t>
            </a:r>
            <a:r>
              <a:rPr lang="en-AU" dirty="0" err="1" smtClean="0"/>
              <a:t>Levator</a:t>
            </a:r>
            <a:r>
              <a:rPr lang="en-AU" dirty="0" smtClean="0"/>
              <a:t> </a:t>
            </a:r>
            <a:r>
              <a:rPr lang="en-AU" dirty="0" err="1" smtClean="0"/>
              <a:t>ani</a:t>
            </a:r>
            <a:r>
              <a:rPr lang="en-AU" dirty="0" smtClean="0"/>
              <a:t> can reach an additional 259% of length.</a:t>
            </a:r>
          </a:p>
          <a:p>
            <a:r>
              <a:rPr lang="en-AU" dirty="0" smtClean="0"/>
              <a:t>For some women this will cause a complete avulsion of the </a:t>
            </a:r>
            <a:r>
              <a:rPr lang="en-AU" dirty="0" err="1" smtClean="0"/>
              <a:t>Levator</a:t>
            </a:r>
            <a:r>
              <a:rPr lang="en-AU" dirty="0" smtClean="0"/>
              <a:t> </a:t>
            </a:r>
            <a:r>
              <a:rPr lang="en-AU" dirty="0" err="1" smtClean="0"/>
              <a:t>ani</a:t>
            </a:r>
            <a:r>
              <a:rPr lang="en-AU" dirty="0" smtClean="0"/>
              <a:t> off the pubic rami</a:t>
            </a:r>
          </a:p>
          <a:p>
            <a:r>
              <a:rPr lang="en-AU" dirty="0" smtClean="0"/>
              <a:t>Dietz and Simpson (2008) </a:t>
            </a:r>
            <a:r>
              <a:rPr lang="en-AU" dirty="0"/>
              <a:t>f</a:t>
            </a:r>
            <a:r>
              <a:rPr lang="en-AU" dirty="0" smtClean="0"/>
              <a:t>ound that women with avulsion are:</a:t>
            </a:r>
          </a:p>
          <a:p>
            <a:pPr lvl="1"/>
            <a:r>
              <a:rPr lang="en-AU" dirty="0" smtClean="0"/>
              <a:t>2x as likely to suffer from POP</a:t>
            </a:r>
          </a:p>
          <a:p>
            <a:pPr lvl="1"/>
            <a:r>
              <a:rPr lang="en-AU" dirty="0" smtClean="0"/>
              <a:t>2x as likely to develop an anterior wall prolapse</a:t>
            </a:r>
          </a:p>
          <a:p>
            <a:pPr lvl="1"/>
            <a:r>
              <a:rPr lang="en-AU" dirty="0" smtClean="0"/>
              <a:t>4x as likely to develop a uterine prolapse</a:t>
            </a: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9195" y="4178747"/>
            <a:ext cx="3267580" cy="258343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8874" y="1203649"/>
            <a:ext cx="3952032" cy="2223018"/>
          </a:xfrm>
          <a:prstGeom prst="rect">
            <a:avLst/>
          </a:prstGeom>
        </p:spPr>
      </p:pic>
    </p:spTree>
    <p:extLst>
      <p:ext uri="{BB962C8B-B14F-4D97-AF65-F5344CB8AC3E}">
        <p14:creationId xmlns:p14="http://schemas.microsoft.com/office/powerpoint/2010/main" val="413439100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3459</TotalTime>
  <Words>2684</Words>
  <Application>Microsoft Office PowerPoint</Application>
  <PresentationFormat>Custom</PresentationFormat>
  <Paragraphs>414</Paragraphs>
  <Slides>55</Slides>
  <Notes>0</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Facet</vt:lpstr>
      <vt:lpstr>The Pelvic Floor</vt:lpstr>
      <vt:lpstr>Contents</vt:lpstr>
      <vt:lpstr>Pelvic Floor Anatomy</vt:lpstr>
      <vt:lpstr>Muscular Components of the Pelvic Floor</vt:lpstr>
      <vt:lpstr>Muscular Component of the Pelvic Floor</vt:lpstr>
      <vt:lpstr>Deep Pelvic Floor Muscles: Levator Ani</vt:lpstr>
      <vt:lpstr>Deep Pelvic Floor Muscles: Levator Ani</vt:lpstr>
      <vt:lpstr>Deep Pelvic Floor Muscles: Levator Ani</vt:lpstr>
      <vt:lpstr>Food for thought</vt:lpstr>
      <vt:lpstr>Deep Pelvic Floor Muscles: Coccygeus</vt:lpstr>
      <vt:lpstr>Deep Pelvic Floor Muscles: Coccygeus</vt:lpstr>
      <vt:lpstr>Superficial Pelvic Floor Muscles</vt:lpstr>
      <vt:lpstr>Superficial Pelvic Floor Muscles: Urogenital triangle</vt:lpstr>
      <vt:lpstr>Superficial Pelvic Floor Muscles</vt:lpstr>
      <vt:lpstr>Superficial Pelvic Floor Muscles: External Anal Sphincter</vt:lpstr>
      <vt:lpstr>Clinical Note!!</vt:lpstr>
      <vt:lpstr>Clinical note!!</vt:lpstr>
      <vt:lpstr>Summary</vt:lpstr>
      <vt:lpstr>Don’t forget the fascia!</vt:lpstr>
      <vt:lpstr>Boat in the dock analogy</vt:lpstr>
      <vt:lpstr>Hammock analogy</vt:lpstr>
      <vt:lpstr>Pelvic Floor Disorders</vt:lpstr>
      <vt:lpstr>Prolapse</vt:lpstr>
      <vt:lpstr>Prolapse: Rectocele</vt:lpstr>
      <vt:lpstr>Prolapse: Cystocele</vt:lpstr>
      <vt:lpstr>Prolapse: Uterine prolapse</vt:lpstr>
      <vt:lpstr>Prolapse Grading </vt:lpstr>
      <vt:lpstr>Management of Prolapses</vt:lpstr>
      <vt:lpstr>Management of prolapse: Pelvic floor muscle training</vt:lpstr>
      <vt:lpstr>Handy Hint</vt:lpstr>
      <vt:lpstr>Management of Prolapse: The Knack</vt:lpstr>
      <vt:lpstr>Does Pelvic Floor Muscle Training actually help?</vt:lpstr>
      <vt:lpstr>Management of prolapse: Pessaries</vt:lpstr>
      <vt:lpstr>Pelvic Floor Disorders</vt:lpstr>
      <vt:lpstr>Urinary Disorders: Stress Urinary Incontinence</vt:lpstr>
      <vt:lpstr>Management of SUI</vt:lpstr>
      <vt:lpstr>Urinary Disorders: Urgency</vt:lpstr>
      <vt:lpstr>Overactive detrusor</vt:lpstr>
      <vt:lpstr>Management of urgency/ OAB</vt:lpstr>
      <vt:lpstr>Bladder irritants</vt:lpstr>
      <vt:lpstr>Retraining Programs</vt:lpstr>
      <vt:lpstr>Behaviour Retraining</vt:lpstr>
      <vt:lpstr>Behaviour retraining</vt:lpstr>
      <vt:lpstr>4 known urge suppression reflexes</vt:lpstr>
      <vt:lpstr>Dorsal Clitoral Nerve</vt:lpstr>
      <vt:lpstr>Posterior Tibial Nerve Inhibitory Reflex</vt:lpstr>
      <vt:lpstr>Voluntary Pelvic Floor Contraction</vt:lpstr>
      <vt:lpstr>Facilitation of Frontal Lobe</vt:lpstr>
      <vt:lpstr>Pelvic Floor Disorders</vt:lpstr>
      <vt:lpstr>Causes of pelvic pain</vt:lpstr>
      <vt:lpstr>Pelvic floor muscle spasm</vt:lpstr>
      <vt:lpstr>Clinical Note!</vt:lpstr>
      <vt:lpstr>Take Home Messages</vt:lpstr>
      <vt:lpstr>Useful Resources</vt:lpstr>
      <vt:lpstr>Acknowledgements</vt:lpstr>
    </vt:vector>
  </TitlesOfParts>
  <Company>Wimmera Health Care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Physiotherapy staff</dc:creator>
  <cp:lastModifiedBy>Robyn Fletcher</cp:lastModifiedBy>
  <cp:revision>81</cp:revision>
  <cp:lastPrinted>2017-06-25T23:22:13Z</cp:lastPrinted>
  <dcterms:created xsi:type="dcterms:W3CDTF">2017-05-08T04:06:47Z</dcterms:created>
  <dcterms:modified xsi:type="dcterms:W3CDTF">2017-08-30T01:49:00Z</dcterms:modified>
</cp:coreProperties>
</file>