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1" r:id="rId5"/>
    <p:sldId id="260" r:id="rId6"/>
    <p:sldId id="263" r:id="rId7"/>
    <p:sldId id="262" r:id="rId8"/>
    <p:sldId id="264" r:id="rId9"/>
    <p:sldId id="265" r:id="rId10"/>
    <p:sldId id="266" r:id="rId11"/>
    <p:sldId id="267" r:id="rId12"/>
    <p:sldId id="268" r:id="rId13"/>
    <p:sldId id="269" r:id="rId14"/>
    <p:sldId id="271" r:id="rId15"/>
    <p:sldId id="274" r:id="rId16"/>
    <p:sldId id="272" r:id="rId17"/>
    <p:sldId id="273" r:id="rId18"/>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17496CF-02C2-4E81-9341-CEBDA16D304F}">
          <p14:sldIdLst>
            <p14:sldId id="256"/>
          </p14:sldIdLst>
        </p14:section>
        <p14:section name="Untitled Section" id="{3FCE0B32-F7C7-48B0-B437-4C88E58B2C42}">
          <p14:sldIdLst>
            <p14:sldId id="257"/>
            <p14:sldId id="258"/>
            <p14:sldId id="261"/>
            <p14:sldId id="260"/>
            <p14:sldId id="263"/>
            <p14:sldId id="262"/>
            <p14:sldId id="264"/>
            <p14:sldId id="265"/>
            <p14:sldId id="266"/>
            <p14:sldId id="267"/>
            <p14:sldId id="268"/>
            <p14:sldId id="269"/>
            <p14:sldId id="271"/>
            <p14:sldId id="274"/>
            <p14:sldId id="272"/>
            <p14:sldId id="273"/>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9" autoAdjust="0"/>
    <p:restoredTop sz="94660"/>
  </p:normalViewPr>
  <p:slideViewPr>
    <p:cSldViewPr snapToGrid="0">
      <p:cViewPr>
        <p:scale>
          <a:sx n="121" d="100"/>
          <a:sy n="121" d="100"/>
        </p:scale>
        <p:origin x="-108" y="-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8/30/2017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8/30/2017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8/30/2017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8/30/2017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Stoma Nursing Care</a:t>
            </a:r>
            <a:endParaRPr lang="en-US" dirty="0"/>
          </a:p>
        </p:txBody>
      </p:sp>
      <p:sp>
        <p:nvSpPr>
          <p:cNvPr id="3" name="Subtitle 2"/>
          <p:cNvSpPr>
            <a:spLocks noGrp="1"/>
          </p:cNvSpPr>
          <p:nvPr>
            <p:ph type="subTitle" idx="1"/>
          </p:nvPr>
        </p:nvSpPr>
        <p:spPr>
          <a:xfrm>
            <a:off x="1507067" y="4301543"/>
            <a:ext cx="7920268" cy="1236371"/>
          </a:xfrm>
        </p:spPr>
        <p:txBody>
          <a:bodyPr>
            <a:normAutofit/>
          </a:bodyPr>
          <a:lstStyle/>
          <a:p>
            <a:r>
              <a:rPr lang="en-US" dirty="0" smtClean="0"/>
              <a:t>Kathryn Mayne RN Division 1. STN</a:t>
            </a:r>
          </a:p>
          <a:p>
            <a:r>
              <a:rPr lang="en-US" dirty="0" smtClean="0"/>
              <a:t>      Integrated Living Australia(formerly BDNH)</a:t>
            </a:r>
          </a:p>
          <a:p>
            <a:r>
              <a:rPr lang="en-US" dirty="0" smtClean="0"/>
              <a:t>28/6/20017</a:t>
            </a:r>
            <a:endParaRPr lang="en-US" dirty="0"/>
          </a:p>
        </p:txBody>
      </p:sp>
    </p:spTree>
    <p:extLst>
      <p:ext uri="{BB962C8B-B14F-4D97-AF65-F5344CB8AC3E}">
        <p14:creationId xmlns:p14="http://schemas.microsoft.com/office/powerpoint/2010/main" val="1766473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945" y="0"/>
            <a:ext cx="10025449" cy="527222"/>
          </a:xfrm>
        </p:spPr>
        <p:txBody>
          <a:bodyPr>
            <a:normAutofit fontScale="90000"/>
          </a:bodyPr>
          <a:lstStyle/>
          <a:p>
            <a:r>
              <a:rPr lang="en-US" dirty="0" smtClean="0"/>
              <a:t>Psychological Issues to be considered</a:t>
            </a:r>
            <a:endParaRPr lang="en-US" dirty="0"/>
          </a:p>
        </p:txBody>
      </p:sp>
      <p:sp>
        <p:nvSpPr>
          <p:cNvPr id="3" name="Content Placeholder 2"/>
          <p:cNvSpPr>
            <a:spLocks noGrp="1"/>
          </p:cNvSpPr>
          <p:nvPr>
            <p:ph idx="1"/>
          </p:nvPr>
        </p:nvSpPr>
        <p:spPr>
          <a:xfrm>
            <a:off x="205945" y="436605"/>
            <a:ext cx="10157255" cy="6421396"/>
          </a:xfrm>
        </p:spPr>
        <p:txBody>
          <a:bodyPr/>
          <a:lstStyle/>
          <a:p>
            <a:r>
              <a:rPr lang="en-US" dirty="0" smtClean="0"/>
              <a:t>Fear of surgery, impact on body, outcomes, survival and stoma formation</a:t>
            </a:r>
          </a:p>
          <a:p>
            <a:r>
              <a:rPr lang="en-US" dirty="0" smtClean="0"/>
              <a:t>Implications of a stoma in their life: eating, sleeping, working, loving, sports</a:t>
            </a:r>
          </a:p>
          <a:p>
            <a:r>
              <a:rPr lang="en-US" dirty="0" smtClean="0"/>
              <a:t>Body image issues and self esteem</a:t>
            </a:r>
          </a:p>
          <a:p>
            <a:r>
              <a:rPr lang="en-US" dirty="0" smtClean="0"/>
              <a:t>Embarrassment in regards to the stoma: elimination through the abdomen, </a:t>
            </a:r>
          </a:p>
          <a:p>
            <a:pPr marL="0" indent="0">
              <a:buNone/>
            </a:pPr>
            <a:r>
              <a:rPr lang="en-US" dirty="0" smtClean="0"/>
              <a:t>     noise from flatus, smell, leakage</a:t>
            </a:r>
          </a:p>
          <a:p>
            <a:r>
              <a:rPr lang="en-US" dirty="0" smtClean="0"/>
              <a:t>Cultural issues</a:t>
            </a:r>
          </a:p>
          <a:p>
            <a:r>
              <a:rPr lang="en-US" dirty="0" smtClean="0"/>
              <a:t>Loss of control</a:t>
            </a:r>
          </a:p>
          <a:p>
            <a:r>
              <a:rPr lang="en-US" dirty="0" smtClean="0"/>
              <a:t>Sexuality and relationships</a:t>
            </a:r>
          </a:p>
          <a:p>
            <a:r>
              <a:rPr lang="en-US" dirty="0" smtClean="0"/>
              <a:t>Reproductive issues</a:t>
            </a:r>
          </a:p>
          <a:p>
            <a:r>
              <a:rPr lang="en-US" dirty="0" smtClean="0"/>
              <a:t>How to tell others</a:t>
            </a:r>
          </a:p>
          <a:p>
            <a:r>
              <a:rPr lang="en-US" dirty="0" smtClean="0"/>
              <a:t>Returning to work/ sport/ school/ social functions</a:t>
            </a:r>
          </a:p>
          <a:p>
            <a:endParaRPr lang="en-US" dirty="0" smtClean="0"/>
          </a:p>
          <a:p>
            <a:pPr marL="0" indent="0">
              <a:buNone/>
            </a:pPr>
            <a:r>
              <a:rPr lang="en-US" dirty="0" smtClean="0"/>
              <a:t>                 How would you feel if you had a stoma?</a:t>
            </a:r>
          </a:p>
          <a:p>
            <a:pPr marL="0" indent="0">
              <a:buNone/>
            </a:pPr>
            <a:r>
              <a:rPr lang="en-US" dirty="0"/>
              <a:t> </a:t>
            </a:r>
            <a:r>
              <a:rPr lang="en-US" dirty="0" smtClean="0"/>
              <a:t>                What would be you concerns and fears?</a:t>
            </a:r>
            <a:endParaRPr lang="en-US" dirty="0"/>
          </a:p>
        </p:txBody>
      </p:sp>
    </p:spTree>
    <p:extLst>
      <p:ext uri="{BB962C8B-B14F-4D97-AF65-F5344CB8AC3E}">
        <p14:creationId xmlns:p14="http://schemas.microsoft.com/office/powerpoint/2010/main" val="3988036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708" y="0"/>
            <a:ext cx="9835978" cy="461319"/>
          </a:xfrm>
        </p:spPr>
        <p:txBody>
          <a:bodyPr>
            <a:normAutofit fontScale="90000"/>
          </a:bodyPr>
          <a:lstStyle/>
          <a:p>
            <a:r>
              <a:rPr lang="en-US" dirty="0" smtClean="0"/>
              <a:t>Role of the Stomal Therapy Nurse</a:t>
            </a:r>
            <a:endParaRPr lang="en-US" dirty="0"/>
          </a:p>
        </p:txBody>
      </p:sp>
      <p:sp>
        <p:nvSpPr>
          <p:cNvPr id="3" name="Content Placeholder 2"/>
          <p:cNvSpPr>
            <a:spLocks noGrp="1"/>
          </p:cNvSpPr>
          <p:nvPr>
            <p:ph idx="1"/>
          </p:nvPr>
        </p:nvSpPr>
        <p:spPr>
          <a:xfrm>
            <a:off x="197707" y="518984"/>
            <a:ext cx="10091351" cy="6339015"/>
          </a:xfrm>
        </p:spPr>
        <p:txBody>
          <a:bodyPr/>
          <a:lstStyle/>
          <a:p>
            <a:r>
              <a:rPr lang="en-US" dirty="0" smtClean="0"/>
              <a:t>Work as part of a multidisciplinary team for the rehabilitation of people with stomas</a:t>
            </a:r>
          </a:p>
          <a:p>
            <a:r>
              <a:rPr lang="en-US" dirty="0" smtClean="0"/>
              <a:t>Clinical responsibilities: Pre-op, post-op, Post discharge. Patient teaching, pre-op siting, selecting and fitting appliances, referrals, planning discharge and follow-up.</a:t>
            </a:r>
          </a:p>
          <a:p>
            <a:r>
              <a:rPr lang="en-US" dirty="0" smtClean="0"/>
              <a:t>Promote independence for the client and/or significant other in stoma care.</a:t>
            </a:r>
          </a:p>
          <a:p>
            <a:r>
              <a:rPr lang="en-US" dirty="0" smtClean="0"/>
              <a:t>Consultant responsibilities. The aim of developing specialist nursing skills is to ensure </a:t>
            </a:r>
          </a:p>
          <a:p>
            <a:pPr marL="0" indent="0">
              <a:buNone/>
            </a:pPr>
            <a:r>
              <a:rPr lang="en-US" dirty="0"/>
              <a:t> </a:t>
            </a:r>
            <a:r>
              <a:rPr lang="en-US" dirty="0" smtClean="0"/>
              <a:t>    better patient/client outcomes.</a:t>
            </a:r>
          </a:p>
          <a:p>
            <a:r>
              <a:rPr lang="en-US" dirty="0" smtClean="0"/>
              <a:t>Provide emotional support</a:t>
            </a:r>
          </a:p>
          <a:p>
            <a:r>
              <a:rPr lang="en-US" dirty="0" smtClean="0"/>
              <a:t>Provide education to the client +/- significant other: applying a bag, problem solving, when to seek help, diet, fluid balance, increased fluid intake, what the stoma and output should look like, clothes, costs and supply of stock, sexuality. </a:t>
            </a:r>
          </a:p>
          <a:p>
            <a:r>
              <a:rPr lang="en-US" dirty="0" smtClean="0"/>
              <a:t>Provide education to nurses and other health care workers and ostomy groups.</a:t>
            </a:r>
          </a:p>
          <a:p>
            <a:r>
              <a:rPr lang="en-US" dirty="0" smtClean="0"/>
              <a:t>Review and research current practices. Provide evidence based nursing.</a:t>
            </a:r>
          </a:p>
          <a:p>
            <a:r>
              <a:rPr lang="en-US" dirty="0" smtClean="0"/>
              <a:t>Administration and managerial responsibilities; record keeping, statistics, stock management, additional stock ordering.</a:t>
            </a:r>
            <a:endParaRPr lang="en-US" dirty="0"/>
          </a:p>
        </p:txBody>
      </p:sp>
    </p:spTree>
    <p:extLst>
      <p:ext uri="{BB962C8B-B14F-4D97-AF65-F5344CB8AC3E}">
        <p14:creationId xmlns:p14="http://schemas.microsoft.com/office/powerpoint/2010/main" val="1905967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808" y="0"/>
            <a:ext cx="9722451" cy="535459"/>
          </a:xfrm>
        </p:spPr>
        <p:txBody>
          <a:bodyPr>
            <a:normAutofit fontScale="90000"/>
          </a:bodyPr>
          <a:lstStyle/>
          <a:p>
            <a:r>
              <a:rPr lang="en-US" dirty="0" smtClean="0"/>
              <a:t>Teaching for independence</a:t>
            </a:r>
            <a:endParaRPr lang="en-US" dirty="0"/>
          </a:p>
        </p:txBody>
      </p:sp>
      <p:sp>
        <p:nvSpPr>
          <p:cNvPr id="3" name="Content Placeholder 2"/>
          <p:cNvSpPr>
            <a:spLocks noGrp="1"/>
          </p:cNvSpPr>
          <p:nvPr>
            <p:ph idx="1"/>
          </p:nvPr>
        </p:nvSpPr>
        <p:spPr>
          <a:xfrm>
            <a:off x="263611" y="469557"/>
            <a:ext cx="9901881" cy="6326659"/>
          </a:xfrm>
        </p:spPr>
        <p:txBody>
          <a:bodyPr/>
          <a:lstStyle/>
          <a:p>
            <a:r>
              <a:rPr lang="en-US" dirty="0" smtClean="0"/>
              <a:t>Use aids</a:t>
            </a:r>
          </a:p>
          <a:p>
            <a:r>
              <a:rPr lang="en-US" dirty="0" smtClean="0"/>
              <a:t>Be guided by the client and significant other</a:t>
            </a:r>
          </a:p>
          <a:p>
            <a:r>
              <a:rPr lang="en-US" dirty="0" smtClean="0"/>
              <a:t>Use written and visual material</a:t>
            </a:r>
          </a:p>
          <a:p>
            <a:r>
              <a:rPr lang="en-US" dirty="0" smtClean="0"/>
              <a:t>Provide support until the client/significant other can manage</a:t>
            </a:r>
          </a:p>
          <a:p>
            <a:r>
              <a:rPr lang="en-US" dirty="0" smtClean="0"/>
              <a:t>Provide reassurance and positive feedback</a:t>
            </a:r>
          </a:p>
          <a:p>
            <a:r>
              <a:rPr lang="en-US" dirty="0" smtClean="0"/>
              <a:t>Encourage good set up and prompts for the procedure</a:t>
            </a:r>
          </a:p>
          <a:p>
            <a:r>
              <a:rPr lang="en-US" dirty="0" smtClean="0"/>
              <a:t>Most stoma clients are provided with a discharge pack from their STN in hospital, encourage them to read when they feel ready</a:t>
            </a:r>
          </a:p>
          <a:p>
            <a:r>
              <a:rPr lang="en-US" dirty="0" smtClean="0"/>
              <a:t>Teach to order supplies, mail, email, fax, on-line</a:t>
            </a:r>
          </a:p>
          <a:p>
            <a:pPr marL="0" indent="0">
              <a:buNone/>
            </a:pPr>
            <a:endParaRPr lang="en-US" dirty="0"/>
          </a:p>
        </p:txBody>
      </p:sp>
      <p:pic>
        <p:nvPicPr>
          <p:cNvPr id="4" name="Picture 3"/>
          <p:cNvPicPr>
            <a:picLocks noChangeAspect="1"/>
          </p:cNvPicPr>
          <p:nvPr/>
        </p:nvPicPr>
        <p:blipFill>
          <a:blip r:embed="rId2"/>
          <a:stretch>
            <a:fillRect/>
          </a:stretch>
        </p:blipFill>
        <p:spPr>
          <a:xfrm>
            <a:off x="2850291" y="3855307"/>
            <a:ext cx="4028303" cy="3002693"/>
          </a:xfrm>
          <a:prstGeom prst="rect">
            <a:avLst/>
          </a:prstGeom>
        </p:spPr>
      </p:pic>
    </p:spTree>
    <p:extLst>
      <p:ext uri="{BB962C8B-B14F-4D97-AF65-F5344CB8AC3E}">
        <p14:creationId xmlns:p14="http://schemas.microsoft.com/office/powerpoint/2010/main" val="3048974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41" y="1"/>
            <a:ext cx="9877167" cy="494270"/>
          </a:xfrm>
        </p:spPr>
        <p:txBody>
          <a:bodyPr>
            <a:normAutofit fontScale="90000"/>
          </a:bodyPr>
          <a:lstStyle/>
          <a:p>
            <a:r>
              <a:rPr lang="en-US" dirty="0" smtClean="0"/>
              <a:t>Stoma care plan used at Integrated Living Australia</a:t>
            </a:r>
            <a:endParaRPr lang="en-US" dirty="0"/>
          </a:p>
        </p:txBody>
      </p:sp>
      <p:pic>
        <p:nvPicPr>
          <p:cNvPr id="5" name="Picture 4"/>
          <p:cNvPicPr>
            <a:picLocks noChangeAspect="1"/>
          </p:cNvPicPr>
          <p:nvPr/>
        </p:nvPicPr>
        <p:blipFill>
          <a:blip r:embed="rId2"/>
          <a:stretch>
            <a:fillRect/>
          </a:stretch>
        </p:blipFill>
        <p:spPr>
          <a:xfrm>
            <a:off x="4771010" y="560174"/>
            <a:ext cx="4951970" cy="6215447"/>
          </a:xfrm>
          <a:prstGeom prst="rect">
            <a:avLst/>
          </a:prstGeom>
        </p:spPr>
      </p:pic>
      <p:pic>
        <p:nvPicPr>
          <p:cNvPr id="7" name="Picture 6"/>
          <p:cNvPicPr>
            <a:picLocks noChangeAspect="1"/>
          </p:cNvPicPr>
          <p:nvPr/>
        </p:nvPicPr>
        <p:blipFill>
          <a:blip r:embed="rId3"/>
          <a:stretch>
            <a:fillRect/>
          </a:stretch>
        </p:blipFill>
        <p:spPr>
          <a:xfrm>
            <a:off x="559801" y="560174"/>
            <a:ext cx="4555896" cy="6413154"/>
          </a:xfrm>
          <a:prstGeom prst="rect">
            <a:avLst/>
          </a:prstGeom>
        </p:spPr>
      </p:pic>
    </p:spTree>
    <p:extLst>
      <p:ext uri="{BB962C8B-B14F-4D97-AF65-F5344CB8AC3E}">
        <p14:creationId xmlns:p14="http://schemas.microsoft.com/office/powerpoint/2010/main" val="2765600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4117088" cy="403654"/>
          </a:xfrm>
        </p:spPr>
        <p:txBody>
          <a:bodyPr>
            <a:normAutofit fontScale="90000"/>
          </a:bodyPr>
          <a:lstStyle/>
          <a:p>
            <a:r>
              <a:rPr lang="en-US" dirty="0" smtClean="0"/>
              <a:t>Care plan</a:t>
            </a:r>
            <a:endParaRPr lang="en-US" dirty="0"/>
          </a:p>
        </p:txBody>
      </p:sp>
      <p:pic>
        <p:nvPicPr>
          <p:cNvPr id="4" name="Content Placeholder 3"/>
          <p:cNvPicPr>
            <a:picLocks noGrp="1" noChangeAspect="1"/>
          </p:cNvPicPr>
          <p:nvPr>
            <p:ph idx="1"/>
          </p:nvPr>
        </p:nvPicPr>
        <p:blipFill>
          <a:blip r:embed="rId2"/>
          <a:stretch>
            <a:fillRect/>
          </a:stretch>
        </p:blipFill>
        <p:spPr>
          <a:xfrm>
            <a:off x="1" y="477795"/>
            <a:ext cx="4975668" cy="6380205"/>
          </a:xfrm>
          <a:prstGeom prst="rect">
            <a:avLst/>
          </a:prstGeom>
        </p:spPr>
      </p:pic>
      <p:pic>
        <p:nvPicPr>
          <p:cNvPr id="5" name="Picture 4"/>
          <p:cNvPicPr>
            <a:picLocks noChangeAspect="1"/>
          </p:cNvPicPr>
          <p:nvPr/>
        </p:nvPicPr>
        <p:blipFill>
          <a:blip r:embed="rId3"/>
          <a:stretch>
            <a:fillRect/>
          </a:stretch>
        </p:blipFill>
        <p:spPr>
          <a:xfrm>
            <a:off x="5710922" y="634314"/>
            <a:ext cx="3563080" cy="2634691"/>
          </a:xfrm>
          <a:prstGeom prst="rect">
            <a:avLst/>
          </a:prstGeom>
        </p:spPr>
      </p:pic>
      <p:pic>
        <p:nvPicPr>
          <p:cNvPr id="6" name="Picture 5"/>
          <p:cNvPicPr>
            <a:picLocks noChangeAspect="1"/>
          </p:cNvPicPr>
          <p:nvPr/>
        </p:nvPicPr>
        <p:blipFill>
          <a:blip r:embed="rId4"/>
          <a:stretch>
            <a:fillRect/>
          </a:stretch>
        </p:blipFill>
        <p:spPr>
          <a:xfrm>
            <a:off x="5740677" y="3402227"/>
            <a:ext cx="3533325" cy="2931409"/>
          </a:xfrm>
          <a:prstGeom prst="rect">
            <a:avLst/>
          </a:prstGeom>
        </p:spPr>
      </p:pic>
    </p:spTree>
    <p:extLst>
      <p:ext uri="{BB962C8B-B14F-4D97-AF65-F5344CB8AC3E}">
        <p14:creationId xmlns:p14="http://schemas.microsoft.com/office/powerpoint/2010/main" val="938542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805" y="181232"/>
            <a:ext cx="9142197" cy="766119"/>
          </a:xfrm>
        </p:spPr>
        <p:txBody>
          <a:bodyPr>
            <a:normAutofit/>
          </a:bodyPr>
          <a:lstStyle/>
          <a:p>
            <a:r>
              <a:rPr lang="en-US" sz="2000" dirty="0" smtClean="0"/>
              <a:t>Example Patient information provided by Stoma supply companies</a:t>
            </a:r>
            <a:br>
              <a:rPr lang="en-US" sz="2000" dirty="0" smtClean="0"/>
            </a:br>
            <a:r>
              <a:rPr lang="en-US" sz="2000" dirty="0" smtClean="0"/>
              <a:t>With thanks to Dansac and Convatec</a:t>
            </a:r>
            <a:endParaRPr lang="en-US" sz="2000" dirty="0"/>
          </a:p>
        </p:txBody>
      </p:sp>
      <p:pic>
        <p:nvPicPr>
          <p:cNvPr id="6" name="Picture 5"/>
          <p:cNvPicPr>
            <a:picLocks noChangeAspect="1"/>
          </p:cNvPicPr>
          <p:nvPr/>
        </p:nvPicPr>
        <p:blipFill>
          <a:blip r:embed="rId2"/>
          <a:stretch>
            <a:fillRect/>
          </a:stretch>
        </p:blipFill>
        <p:spPr>
          <a:xfrm>
            <a:off x="662116" y="1282400"/>
            <a:ext cx="3505110" cy="4986595"/>
          </a:xfrm>
          <a:prstGeom prst="rect">
            <a:avLst/>
          </a:prstGeom>
        </p:spPr>
      </p:pic>
      <p:pic>
        <p:nvPicPr>
          <p:cNvPr id="7" name="Picture 6"/>
          <p:cNvPicPr>
            <a:picLocks noChangeAspect="1"/>
          </p:cNvPicPr>
          <p:nvPr/>
        </p:nvPicPr>
        <p:blipFill>
          <a:blip r:embed="rId3"/>
          <a:stretch>
            <a:fillRect/>
          </a:stretch>
        </p:blipFill>
        <p:spPr>
          <a:xfrm>
            <a:off x="5568635" y="1742302"/>
            <a:ext cx="2904078" cy="3727623"/>
          </a:xfrm>
          <a:prstGeom prst="rect">
            <a:avLst/>
          </a:prstGeom>
        </p:spPr>
      </p:pic>
    </p:spTree>
    <p:extLst>
      <p:ext uri="{BB962C8B-B14F-4D97-AF65-F5344CB8AC3E}">
        <p14:creationId xmlns:p14="http://schemas.microsoft.com/office/powerpoint/2010/main" val="3590609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969202" cy="469557"/>
          </a:xfrm>
        </p:spPr>
        <p:txBody>
          <a:bodyPr>
            <a:normAutofit fontScale="90000"/>
          </a:bodyPr>
          <a:lstStyle/>
          <a:p>
            <a:r>
              <a:rPr lang="en-US" dirty="0" smtClean="0"/>
              <a:t>Refer to the STN</a:t>
            </a:r>
            <a:endParaRPr lang="en-US" dirty="0"/>
          </a:p>
        </p:txBody>
      </p:sp>
      <p:sp>
        <p:nvSpPr>
          <p:cNvPr id="3" name="Content Placeholder 2"/>
          <p:cNvSpPr>
            <a:spLocks noGrp="1"/>
          </p:cNvSpPr>
          <p:nvPr>
            <p:ph idx="1"/>
          </p:nvPr>
        </p:nvSpPr>
        <p:spPr>
          <a:xfrm>
            <a:off x="304800" y="535459"/>
            <a:ext cx="9671222" cy="6322541"/>
          </a:xfrm>
        </p:spPr>
        <p:txBody>
          <a:bodyPr/>
          <a:lstStyle/>
          <a:p>
            <a:endParaRPr lang="en-US" dirty="0" smtClean="0"/>
          </a:p>
          <a:p>
            <a:r>
              <a:rPr lang="en-US" dirty="0" smtClean="0"/>
              <a:t>The bag is leaking/Skin reaction/change is size of stoma</a:t>
            </a:r>
          </a:p>
          <a:p>
            <a:r>
              <a:rPr lang="en-US" dirty="0" smtClean="0"/>
              <a:t>Site problems: retracted, prolapsing, may need a change of appliance</a:t>
            </a:r>
          </a:p>
          <a:p>
            <a:r>
              <a:rPr lang="en-US" dirty="0" smtClean="0"/>
              <a:t>Parastomal hernia, ? needs a support garment</a:t>
            </a:r>
          </a:p>
          <a:p>
            <a:r>
              <a:rPr lang="en-US" dirty="0" smtClean="0"/>
              <a:t>Stenosis of the stoma, refer to doctor</a:t>
            </a:r>
          </a:p>
          <a:p>
            <a:r>
              <a:rPr lang="en-US" dirty="0" smtClean="0"/>
              <a:t>Treatment of granulomas around the stoma</a:t>
            </a:r>
          </a:p>
          <a:p>
            <a:r>
              <a:rPr lang="en-US" dirty="0" smtClean="0"/>
              <a:t>Maceration/ulceration of the peristomal skin</a:t>
            </a:r>
          </a:p>
          <a:p>
            <a:r>
              <a:rPr lang="en-US" dirty="0" smtClean="0"/>
              <a:t>Type of bag is no longer available</a:t>
            </a:r>
          </a:p>
          <a:p>
            <a:r>
              <a:rPr lang="en-US" dirty="0" smtClean="0"/>
              <a:t>Problems with the supply of bags</a:t>
            </a:r>
          </a:p>
          <a:p>
            <a:r>
              <a:rPr lang="en-US" dirty="0" smtClean="0"/>
              <a:t>Needs script for additional supplies</a:t>
            </a:r>
          </a:p>
          <a:p>
            <a:r>
              <a:rPr lang="en-US" dirty="0" smtClean="0"/>
              <a:t>Would benefit from additional support</a:t>
            </a:r>
          </a:p>
          <a:p>
            <a:r>
              <a:rPr lang="en-US" dirty="0" smtClean="0"/>
              <a:t>Client/significant other is struggling to cope with self care</a:t>
            </a:r>
          </a:p>
          <a:p>
            <a:endParaRPr lang="en-US" dirty="0"/>
          </a:p>
          <a:p>
            <a:r>
              <a:rPr lang="en-US" dirty="0" smtClean="0"/>
              <a:t>AASTN provides Clinical Guidelines for Stomal Therapy Nursing Practice.</a:t>
            </a:r>
          </a:p>
          <a:p>
            <a:endParaRPr lang="en-US" dirty="0"/>
          </a:p>
        </p:txBody>
      </p:sp>
    </p:spTree>
    <p:extLst>
      <p:ext uri="{BB962C8B-B14F-4D97-AF65-F5344CB8AC3E}">
        <p14:creationId xmlns:p14="http://schemas.microsoft.com/office/powerpoint/2010/main" val="2501149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436605"/>
          </a:xfrm>
        </p:spPr>
        <p:txBody>
          <a:bodyPr>
            <a:normAutofit fontScale="90000"/>
          </a:bodyPr>
          <a:lstStyle/>
          <a:p>
            <a:r>
              <a:rPr lang="en-US" dirty="0" smtClean="0"/>
              <a:t>References</a:t>
            </a:r>
            <a:endParaRPr lang="en-US" dirty="0"/>
          </a:p>
        </p:txBody>
      </p:sp>
      <p:sp>
        <p:nvSpPr>
          <p:cNvPr id="3" name="Content Placeholder 2"/>
          <p:cNvSpPr>
            <a:spLocks noGrp="1"/>
          </p:cNvSpPr>
          <p:nvPr>
            <p:ph idx="1"/>
          </p:nvPr>
        </p:nvSpPr>
        <p:spPr>
          <a:xfrm>
            <a:off x="677334" y="626077"/>
            <a:ext cx="8596668" cy="5415286"/>
          </a:xfrm>
        </p:spPr>
        <p:txBody>
          <a:bodyPr/>
          <a:lstStyle/>
          <a:p>
            <a:pPr marL="0" indent="0">
              <a:buNone/>
            </a:pPr>
            <a:r>
              <a:rPr lang="en-US" dirty="0" smtClean="0"/>
              <a:t>SNELL. Anatomy. “Clinical Anatomy for Medical Students” </a:t>
            </a:r>
          </a:p>
          <a:p>
            <a:pPr marL="0" indent="0">
              <a:buNone/>
            </a:pPr>
            <a:r>
              <a:rPr lang="en-US" dirty="0" smtClean="0"/>
              <a:t>1986  (1) + (3)</a:t>
            </a:r>
          </a:p>
          <a:p>
            <a:pPr marL="0" indent="0">
              <a:buNone/>
            </a:pPr>
            <a:r>
              <a:rPr lang="en-US" dirty="0" smtClean="0"/>
              <a:t>BLACKLEY P. “ Practical Stoma wound and Continence Management” </a:t>
            </a:r>
          </a:p>
          <a:p>
            <a:pPr marL="0" indent="0">
              <a:buNone/>
            </a:pPr>
            <a:r>
              <a:rPr lang="en-US" dirty="0"/>
              <a:t> </a:t>
            </a:r>
            <a:r>
              <a:rPr lang="en-US" dirty="0" smtClean="0"/>
              <a:t>1989  (2) p 209</a:t>
            </a:r>
          </a:p>
          <a:p>
            <a:pPr marL="0" indent="0">
              <a:buNone/>
            </a:pPr>
            <a:r>
              <a:rPr lang="en-US" dirty="0" smtClean="0"/>
              <a:t>CONVATEC. Anatomy guide. “The Intestinal System”    “Urinary diversion”</a:t>
            </a:r>
          </a:p>
          <a:p>
            <a:pPr marL="0" indent="0">
              <a:buNone/>
            </a:pPr>
            <a:r>
              <a:rPr lang="en-US" dirty="0" smtClean="0"/>
              <a:t>MILLER-KEANE. “Encyclopedia and Dictionary of Medicine, Nursing and Allied Health”  1978</a:t>
            </a:r>
          </a:p>
          <a:p>
            <a:pPr marL="0" indent="0">
              <a:buNone/>
            </a:pPr>
            <a:r>
              <a:rPr lang="en-US" dirty="0"/>
              <a:t> </a:t>
            </a:r>
            <a:r>
              <a:rPr lang="en-US" dirty="0" smtClean="0"/>
              <a:t>DANSAC. Booklet. “Colostomy Care at home”</a:t>
            </a:r>
            <a:endParaRPr lang="en-US" dirty="0">
              <a:solidFill>
                <a:schemeClr val="tx1"/>
              </a:solidFill>
            </a:endParaRPr>
          </a:p>
        </p:txBody>
      </p:sp>
    </p:spTree>
    <p:extLst>
      <p:ext uri="{BB962C8B-B14F-4D97-AF65-F5344CB8AC3E}">
        <p14:creationId xmlns:p14="http://schemas.microsoft.com/office/powerpoint/2010/main" val="880106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584886"/>
          </a:xfrm>
        </p:spPr>
        <p:txBody>
          <a:bodyPr>
            <a:normAutofit fontScale="90000"/>
          </a:bodyPr>
          <a:lstStyle/>
          <a:p>
            <a:r>
              <a:rPr lang="en-US" dirty="0" smtClean="0"/>
              <a:t>A + P of Gastrointestinal Tract</a:t>
            </a:r>
            <a:endParaRPr lang="en-US" dirty="0"/>
          </a:p>
        </p:txBody>
      </p:sp>
      <p:sp>
        <p:nvSpPr>
          <p:cNvPr id="3" name="Content Placeholder 2"/>
          <p:cNvSpPr>
            <a:spLocks noGrp="1"/>
          </p:cNvSpPr>
          <p:nvPr>
            <p:ph idx="1"/>
          </p:nvPr>
        </p:nvSpPr>
        <p:spPr>
          <a:xfrm>
            <a:off x="677334" y="584887"/>
            <a:ext cx="8596668" cy="6071286"/>
          </a:xfrm>
        </p:spPr>
        <p:txBody>
          <a:bodyPr>
            <a:normAutofit/>
          </a:bodyPr>
          <a:lstStyle/>
          <a:p>
            <a:r>
              <a:rPr lang="en-US" dirty="0" smtClean="0"/>
              <a:t>1. Food is transported form the mouth to the stomach by the oesophagus</a:t>
            </a:r>
          </a:p>
          <a:p>
            <a:r>
              <a:rPr lang="en-US" dirty="0" smtClean="0"/>
              <a:t>2. The liquid material is passed into the small intestine which consists of </a:t>
            </a:r>
          </a:p>
          <a:p>
            <a:r>
              <a:rPr lang="en-US" dirty="0" smtClean="0"/>
              <a:t>(a) the duodenum, approximately 25cm long. Neutralizes acid and gastric contents. Receives the openings of the bile and pancreatic ducts.</a:t>
            </a:r>
          </a:p>
          <a:p>
            <a:r>
              <a:rPr lang="en-US" dirty="0" smtClean="0"/>
              <a:t>(b) the jejunum and Ileum measure about 6 meters long. Major organ for nutrient absorption.</a:t>
            </a:r>
          </a:p>
          <a:p>
            <a:r>
              <a:rPr lang="en-US" dirty="0" smtClean="0"/>
              <a:t>3. Waste material passes into the colon. Functions of the colon include; collection, concentration, transport and elimination of intestinal waste material. The colon consists of</a:t>
            </a:r>
          </a:p>
          <a:p>
            <a:r>
              <a:rPr lang="en-US" dirty="0" smtClean="0"/>
              <a:t>(a) the caecum, which lies below the junction of the Ileum with the large intestine. It contains the Ileocaecal valve which prevents reflux into the Ileum. Contents are highly acidic liquid.</a:t>
            </a:r>
          </a:p>
          <a:p>
            <a:r>
              <a:rPr lang="en-US" dirty="0" smtClean="0"/>
              <a:t>(b) the ascending colon- contents are acidic liquid</a:t>
            </a:r>
          </a:p>
          <a:p>
            <a:r>
              <a:rPr lang="en-US" dirty="0" smtClean="0"/>
              <a:t>(c) the transverse colon</a:t>
            </a:r>
            <a:r>
              <a:rPr lang="en-US" dirty="0"/>
              <a:t>-</a:t>
            </a:r>
            <a:r>
              <a:rPr lang="en-US" dirty="0" smtClean="0"/>
              <a:t> contents are acidic liquid</a:t>
            </a:r>
          </a:p>
          <a:p>
            <a:r>
              <a:rPr lang="en-US" dirty="0" smtClean="0"/>
              <a:t>(d) the descending colon- contents become more formed</a:t>
            </a:r>
          </a:p>
          <a:p>
            <a:r>
              <a:rPr lang="en-US" dirty="0" smtClean="0"/>
              <a:t>(e) the rectum- formed stool</a:t>
            </a:r>
            <a:endParaRPr lang="en-US" dirty="0"/>
          </a:p>
        </p:txBody>
      </p:sp>
    </p:spTree>
    <p:extLst>
      <p:ext uri="{BB962C8B-B14F-4D97-AF65-F5344CB8AC3E}">
        <p14:creationId xmlns:p14="http://schemas.microsoft.com/office/powerpoint/2010/main" val="364787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551935"/>
          </a:xfrm>
        </p:spPr>
        <p:txBody>
          <a:bodyPr>
            <a:normAutofit fontScale="90000"/>
          </a:bodyPr>
          <a:lstStyle/>
          <a:p>
            <a:r>
              <a:rPr lang="en-US" dirty="0" smtClean="0"/>
              <a:t>The intestinal System</a:t>
            </a:r>
            <a:endParaRPr lang="en-US" dirty="0"/>
          </a:p>
        </p:txBody>
      </p:sp>
      <p:pic>
        <p:nvPicPr>
          <p:cNvPr id="4" name="Content Placeholder 3"/>
          <p:cNvPicPr>
            <a:picLocks noGrp="1" noChangeAspect="1"/>
          </p:cNvPicPr>
          <p:nvPr>
            <p:ph idx="1"/>
          </p:nvPr>
        </p:nvPicPr>
        <p:blipFill>
          <a:blip r:embed="rId2"/>
          <a:stretch>
            <a:fillRect/>
          </a:stretch>
        </p:blipFill>
        <p:spPr>
          <a:xfrm>
            <a:off x="2341305" y="635000"/>
            <a:ext cx="5269427" cy="6111875"/>
          </a:xfrm>
          <a:prstGeom prst="rect">
            <a:avLst/>
          </a:prstGeom>
        </p:spPr>
      </p:pic>
      <p:sp>
        <p:nvSpPr>
          <p:cNvPr id="5" name="TextBox 4"/>
          <p:cNvSpPr txBox="1"/>
          <p:nvPr/>
        </p:nvSpPr>
        <p:spPr>
          <a:xfrm>
            <a:off x="9786552" y="6211670"/>
            <a:ext cx="1499286" cy="646331"/>
          </a:xfrm>
          <a:prstGeom prst="rect">
            <a:avLst/>
          </a:prstGeom>
          <a:noFill/>
        </p:spPr>
        <p:txBody>
          <a:bodyPr wrap="square" rtlCol="0">
            <a:spAutoFit/>
          </a:bodyPr>
          <a:lstStyle/>
          <a:p>
            <a:r>
              <a:rPr lang="en-US" dirty="0" smtClean="0"/>
              <a:t>With thanks to </a:t>
            </a:r>
            <a:r>
              <a:rPr lang="en-US" dirty="0"/>
              <a:t>C</a:t>
            </a:r>
            <a:r>
              <a:rPr lang="en-US" dirty="0" smtClean="0"/>
              <a:t>onvaTec</a:t>
            </a:r>
            <a:endParaRPr lang="en-US" dirty="0"/>
          </a:p>
        </p:txBody>
      </p:sp>
    </p:spTree>
    <p:extLst>
      <p:ext uri="{BB962C8B-B14F-4D97-AF65-F5344CB8AC3E}">
        <p14:creationId xmlns:p14="http://schemas.microsoft.com/office/powerpoint/2010/main" val="2424761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444843"/>
          </a:xfrm>
        </p:spPr>
        <p:txBody>
          <a:bodyPr>
            <a:normAutofit fontScale="90000"/>
          </a:bodyPr>
          <a:lstStyle/>
          <a:p>
            <a:r>
              <a:rPr lang="en-US" dirty="0" smtClean="0"/>
              <a:t>Stoma</a:t>
            </a:r>
            <a:endParaRPr lang="en-US" dirty="0"/>
          </a:p>
        </p:txBody>
      </p:sp>
      <p:sp>
        <p:nvSpPr>
          <p:cNvPr id="3" name="Content Placeholder 2"/>
          <p:cNvSpPr>
            <a:spLocks noGrp="1"/>
          </p:cNvSpPr>
          <p:nvPr>
            <p:ph idx="1"/>
          </p:nvPr>
        </p:nvSpPr>
        <p:spPr>
          <a:xfrm>
            <a:off x="677334" y="444843"/>
            <a:ext cx="8596668" cy="6334898"/>
          </a:xfrm>
        </p:spPr>
        <p:txBody>
          <a:bodyPr/>
          <a:lstStyle/>
          <a:p>
            <a:r>
              <a:rPr lang="en-US" dirty="0" smtClean="0"/>
              <a:t>An incised opening that is kept open for drainage or other purposes, such as an opening in the abdominal wall for Colostomy, Ileostomy, and Ileal Conduit.</a:t>
            </a:r>
          </a:p>
          <a:p>
            <a:r>
              <a:rPr lang="en-US" dirty="0" smtClean="0"/>
              <a:t>“ Care of the patient with a stoma, for whatever reason it may have been created, is primarily concerned with developing in the patient an attitude of independence and freedom from restrictions on his/her physical, social, and recreational activities once he has been discharged from the hospital”(1)</a:t>
            </a:r>
          </a:p>
          <a:p>
            <a:r>
              <a:rPr lang="en-US" dirty="0" smtClean="0"/>
              <a:t>A stoma may be Permanent or Temporary.</a:t>
            </a:r>
          </a:p>
          <a:p>
            <a:r>
              <a:rPr lang="en-US" dirty="0" smtClean="0"/>
              <a:t>A permanent Ostomy is constructed when the rectum, colon or bladder have been removed.</a:t>
            </a:r>
          </a:p>
          <a:p>
            <a:r>
              <a:rPr lang="en-US" dirty="0" smtClean="0"/>
              <a:t>A temporary stoma</a:t>
            </a:r>
          </a:p>
          <a:p>
            <a:r>
              <a:rPr lang="en-US" dirty="0" smtClean="0"/>
              <a:t>(a) May be placed in the small or large intestine or the urinary tract</a:t>
            </a:r>
          </a:p>
          <a:p>
            <a:r>
              <a:rPr lang="en-US" dirty="0" smtClean="0"/>
              <a:t>(b) considered to be temporary if it is to be reversed within 6 months of surgery</a:t>
            </a:r>
          </a:p>
          <a:p>
            <a:r>
              <a:rPr lang="en-US" dirty="0" smtClean="0"/>
              <a:t>(c) temporary faecal diversions are performed to divert the faecal stream away from obstruction, new anastomosis, operative site or infection. </a:t>
            </a:r>
          </a:p>
          <a:p>
            <a:endParaRPr lang="en-US" dirty="0"/>
          </a:p>
        </p:txBody>
      </p:sp>
    </p:spTree>
    <p:extLst>
      <p:ext uri="{BB962C8B-B14F-4D97-AF65-F5344CB8AC3E}">
        <p14:creationId xmlns:p14="http://schemas.microsoft.com/office/powerpoint/2010/main" val="386259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403654"/>
          </a:xfrm>
        </p:spPr>
        <p:txBody>
          <a:bodyPr>
            <a:normAutofit fontScale="90000"/>
          </a:bodyPr>
          <a:lstStyle/>
          <a:p>
            <a:r>
              <a:rPr lang="en-US" dirty="0" smtClean="0"/>
              <a:t>Types of Stoma</a:t>
            </a:r>
            <a:endParaRPr lang="en-US" dirty="0"/>
          </a:p>
        </p:txBody>
      </p:sp>
      <p:sp>
        <p:nvSpPr>
          <p:cNvPr id="3" name="Content Placeholder 2"/>
          <p:cNvSpPr>
            <a:spLocks noGrp="1"/>
          </p:cNvSpPr>
          <p:nvPr>
            <p:ph idx="1"/>
          </p:nvPr>
        </p:nvSpPr>
        <p:spPr>
          <a:xfrm>
            <a:off x="677334" y="510747"/>
            <a:ext cx="9727056" cy="6252518"/>
          </a:xfrm>
        </p:spPr>
        <p:txBody>
          <a:bodyPr/>
          <a:lstStyle/>
          <a:p>
            <a:r>
              <a:rPr lang="en-US" dirty="0" smtClean="0"/>
              <a:t>END Stoma. The bowel is cut and brought to the surface of the skin and everted into a bud. The distal portion of bowel is removed or oversewn.</a:t>
            </a:r>
          </a:p>
          <a:p>
            <a:pPr marL="0" indent="0">
              <a:buNone/>
            </a:pPr>
            <a:endParaRPr lang="en-US" dirty="0"/>
          </a:p>
          <a:p>
            <a:endParaRPr lang="en-US" dirty="0" smtClean="0"/>
          </a:p>
          <a:p>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LOOP Stoma. An entire loop of bowel is brought to the skin surface. The anterior wall of the bowel is opened resulting in two openings. The proximal end is the functioning side and the distal stoma is the nonfunctioning side. (The distal side may also be called a Mucous Fistula due to the normal mucous secretions it produces)</a:t>
            </a:r>
          </a:p>
          <a:p>
            <a:pPr marL="0" indent="0">
              <a:buNone/>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1093187" y="1230399"/>
            <a:ext cx="3096862" cy="2320110"/>
          </a:xfrm>
          <a:prstGeom prst="rect">
            <a:avLst/>
          </a:prstGeom>
        </p:spPr>
      </p:pic>
      <p:pic>
        <p:nvPicPr>
          <p:cNvPr id="5" name="Picture 4"/>
          <p:cNvPicPr>
            <a:picLocks noChangeAspect="1"/>
          </p:cNvPicPr>
          <p:nvPr/>
        </p:nvPicPr>
        <p:blipFill>
          <a:blip r:embed="rId3"/>
          <a:stretch>
            <a:fillRect/>
          </a:stretch>
        </p:blipFill>
        <p:spPr>
          <a:xfrm>
            <a:off x="4904088" y="1294564"/>
            <a:ext cx="3004236" cy="2191780"/>
          </a:xfrm>
          <a:prstGeom prst="rect">
            <a:avLst/>
          </a:prstGeom>
        </p:spPr>
      </p:pic>
      <p:pic>
        <p:nvPicPr>
          <p:cNvPr id="6" name="Picture 5"/>
          <p:cNvPicPr>
            <a:picLocks noChangeAspect="1"/>
          </p:cNvPicPr>
          <p:nvPr/>
        </p:nvPicPr>
        <p:blipFill>
          <a:blip r:embed="rId4"/>
          <a:stretch>
            <a:fillRect/>
          </a:stretch>
        </p:blipFill>
        <p:spPr>
          <a:xfrm>
            <a:off x="3875388" y="4867661"/>
            <a:ext cx="2057400" cy="1609725"/>
          </a:xfrm>
          <a:prstGeom prst="rect">
            <a:avLst/>
          </a:prstGeom>
        </p:spPr>
      </p:pic>
      <p:pic>
        <p:nvPicPr>
          <p:cNvPr id="7" name="Picture 6"/>
          <p:cNvPicPr>
            <a:picLocks noChangeAspect="1"/>
          </p:cNvPicPr>
          <p:nvPr/>
        </p:nvPicPr>
        <p:blipFill>
          <a:blip r:embed="rId5"/>
          <a:stretch>
            <a:fillRect/>
          </a:stretch>
        </p:blipFill>
        <p:spPr>
          <a:xfrm>
            <a:off x="751474" y="4906405"/>
            <a:ext cx="2028825" cy="1428750"/>
          </a:xfrm>
          <a:prstGeom prst="rect">
            <a:avLst/>
          </a:prstGeom>
        </p:spPr>
      </p:pic>
      <p:pic>
        <p:nvPicPr>
          <p:cNvPr id="8" name="Picture 7"/>
          <p:cNvPicPr>
            <a:picLocks noChangeAspect="1"/>
          </p:cNvPicPr>
          <p:nvPr/>
        </p:nvPicPr>
        <p:blipFill>
          <a:blip r:embed="rId6"/>
          <a:stretch>
            <a:fillRect/>
          </a:stretch>
        </p:blipFill>
        <p:spPr>
          <a:xfrm>
            <a:off x="6845384" y="4996248"/>
            <a:ext cx="1781175" cy="1352550"/>
          </a:xfrm>
          <a:prstGeom prst="rect">
            <a:avLst/>
          </a:prstGeom>
        </p:spPr>
      </p:pic>
    </p:spTree>
    <p:extLst>
      <p:ext uri="{BB962C8B-B14F-4D97-AF65-F5344CB8AC3E}">
        <p14:creationId xmlns:p14="http://schemas.microsoft.com/office/powerpoint/2010/main" val="3145704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420130"/>
          </a:xfrm>
        </p:spPr>
        <p:txBody>
          <a:bodyPr>
            <a:normAutofit fontScale="90000"/>
          </a:bodyPr>
          <a:lstStyle/>
          <a:p>
            <a:r>
              <a:rPr lang="en-US" dirty="0" smtClean="0"/>
              <a:t>Types of Stoma</a:t>
            </a:r>
            <a:endParaRPr lang="en-US" dirty="0"/>
          </a:p>
        </p:txBody>
      </p:sp>
      <p:sp>
        <p:nvSpPr>
          <p:cNvPr id="3" name="Content Placeholder 2"/>
          <p:cNvSpPr>
            <a:spLocks noGrp="1"/>
          </p:cNvSpPr>
          <p:nvPr>
            <p:ph idx="1"/>
          </p:nvPr>
        </p:nvSpPr>
        <p:spPr>
          <a:xfrm>
            <a:off x="677334" y="477795"/>
            <a:ext cx="9661152" cy="6380205"/>
          </a:xfrm>
        </p:spPr>
        <p:txBody>
          <a:bodyPr/>
          <a:lstStyle/>
          <a:p>
            <a:r>
              <a:rPr lang="en-US" dirty="0" smtClean="0"/>
              <a:t>Double barrel stoma: The bowel is divided and both ends are brought to the skin surface as two separate stomas. It is created when total diversion of bowel is needed. </a:t>
            </a:r>
          </a:p>
          <a:p>
            <a:r>
              <a:rPr lang="en-US" dirty="0" smtClean="0"/>
              <a:t>Ileoanal reservoirs – J. Pouch</a:t>
            </a:r>
          </a:p>
          <a:p>
            <a:pPr marL="0" indent="0">
              <a:buNone/>
            </a:pPr>
            <a:r>
              <a:rPr lang="en-US" dirty="0" smtClean="0"/>
              <a:t>Normally indicated for thin patients under the age of 55 with ulcerative colitis or familial adenomatous polyposis. “A J shaped two-limbed reservoir is constructed from the terminal ileum”(2).It is fashioned into an internal pouch, and attached to the rectal segment that has been stripped of its mucosal lining. This allows semi-liquid stool to be passed through the rectum via normal pathways. May be a two step procedure that requires a temporary Loop Ileostomy. </a:t>
            </a:r>
          </a:p>
          <a:p>
            <a:endParaRPr lang="en-US" dirty="0"/>
          </a:p>
        </p:txBody>
      </p:sp>
      <p:pic>
        <p:nvPicPr>
          <p:cNvPr id="4" name="Picture 3"/>
          <p:cNvPicPr>
            <a:picLocks noChangeAspect="1"/>
          </p:cNvPicPr>
          <p:nvPr/>
        </p:nvPicPr>
        <p:blipFill>
          <a:blip r:embed="rId2"/>
          <a:stretch>
            <a:fillRect/>
          </a:stretch>
        </p:blipFill>
        <p:spPr>
          <a:xfrm>
            <a:off x="3918392" y="3053275"/>
            <a:ext cx="2400030" cy="3751399"/>
          </a:xfrm>
          <a:prstGeom prst="rect">
            <a:avLst/>
          </a:prstGeom>
        </p:spPr>
      </p:pic>
    </p:spTree>
    <p:extLst>
      <p:ext uri="{BB962C8B-B14F-4D97-AF65-F5344CB8AC3E}">
        <p14:creationId xmlns:p14="http://schemas.microsoft.com/office/powerpoint/2010/main" val="3676020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420130"/>
          </a:xfrm>
        </p:spPr>
        <p:txBody>
          <a:bodyPr>
            <a:normAutofit fontScale="90000"/>
          </a:bodyPr>
          <a:lstStyle/>
          <a:p>
            <a:r>
              <a:rPr lang="en-US" dirty="0" smtClean="0"/>
              <a:t>Types of stomas</a:t>
            </a:r>
            <a:endParaRPr lang="en-US" dirty="0"/>
          </a:p>
        </p:txBody>
      </p:sp>
      <p:sp>
        <p:nvSpPr>
          <p:cNvPr id="3" name="Content Placeholder 2"/>
          <p:cNvSpPr>
            <a:spLocks noGrp="1"/>
          </p:cNvSpPr>
          <p:nvPr>
            <p:ph idx="1"/>
          </p:nvPr>
        </p:nvSpPr>
        <p:spPr>
          <a:xfrm>
            <a:off x="677334" y="477795"/>
            <a:ext cx="9661152" cy="6380205"/>
          </a:xfrm>
        </p:spPr>
        <p:txBody>
          <a:bodyPr/>
          <a:lstStyle/>
          <a:p>
            <a:r>
              <a:rPr lang="en-US" dirty="0" smtClean="0"/>
              <a:t>Ileal Conduit. </a:t>
            </a:r>
          </a:p>
          <a:p>
            <a:r>
              <a:rPr lang="en-US" dirty="0" smtClean="0"/>
              <a:t>“use of a segment of the Ileum for the diversion of urinary flow from the ureters. The segment is resected from the intestine with nerves and blood supply intact. The proximal end of the segment is closed, forming a pouch, and the ends of the ureters are sutured to it. The distal end is brought to the outside of the abdominal wall and effaced to form a stoma. The remaining ends of the small intestine are anastomosed to reestablish bowel continuity” (3).</a:t>
            </a:r>
          </a:p>
        </p:txBody>
      </p:sp>
      <p:pic>
        <p:nvPicPr>
          <p:cNvPr id="4" name="Picture 3"/>
          <p:cNvPicPr>
            <a:picLocks noChangeAspect="1"/>
          </p:cNvPicPr>
          <p:nvPr/>
        </p:nvPicPr>
        <p:blipFill>
          <a:blip r:embed="rId2"/>
          <a:stretch>
            <a:fillRect/>
          </a:stretch>
        </p:blipFill>
        <p:spPr>
          <a:xfrm>
            <a:off x="5961234" y="2318625"/>
            <a:ext cx="4080689" cy="4477591"/>
          </a:xfrm>
          <a:prstGeom prst="rect">
            <a:avLst/>
          </a:prstGeom>
        </p:spPr>
      </p:pic>
      <p:pic>
        <p:nvPicPr>
          <p:cNvPr id="7" name="Picture 6"/>
          <p:cNvPicPr>
            <a:picLocks noChangeAspect="1"/>
          </p:cNvPicPr>
          <p:nvPr/>
        </p:nvPicPr>
        <p:blipFill>
          <a:blip r:embed="rId3"/>
          <a:stretch>
            <a:fillRect/>
          </a:stretch>
        </p:blipFill>
        <p:spPr>
          <a:xfrm>
            <a:off x="8270531" y="2507135"/>
            <a:ext cx="857250" cy="476250"/>
          </a:xfrm>
          <a:prstGeom prst="rect">
            <a:avLst/>
          </a:prstGeom>
        </p:spPr>
      </p:pic>
    </p:spTree>
    <p:extLst>
      <p:ext uri="{BB962C8B-B14F-4D97-AF65-F5344CB8AC3E}">
        <p14:creationId xmlns:p14="http://schemas.microsoft.com/office/powerpoint/2010/main" val="2001100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131" y="0"/>
            <a:ext cx="9399372" cy="494270"/>
          </a:xfrm>
        </p:spPr>
        <p:txBody>
          <a:bodyPr>
            <a:normAutofit fontScale="90000"/>
          </a:bodyPr>
          <a:lstStyle/>
          <a:p>
            <a:r>
              <a:rPr lang="en-US" dirty="0" smtClean="0"/>
              <a:t>Indications for Ostomy</a:t>
            </a:r>
            <a:endParaRPr lang="en-US" dirty="0"/>
          </a:p>
        </p:txBody>
      </p:sp>
      <p:sp>
        <p:nvSpPr>
          <p:cNvPr id="3" name="Content Placeholder 2"/>
          <p:cNvSpPr>
            <a:spLocks noGrp="1"/>
          </p:cNvSpPr>
          <p:nvPr>
            <p:ph idx="1"/>
          </p:nvPr>
        </p:nvSpPr>
        <p:spPr>
          <a:xfrm>
            <a:off x="420129" y="494270"/>
            <a:ext cx="9481751" cy="6363729"/>
          </a:xfrm>
        </p:spPr>
        <p:txBody>
          <a:bodyPr/>
          <a:lstStyle/>
          <a:p>
            <a:r>
              <a:rPr lang="en-US" dirty="0" smtClean="0"/>
              <a:t>Ileostomy:</a:t>
            </a:r>
          </a:p>
          <a:p>
            <a:r>
              <a:rPr lang="en-US" dirty="0" smtClean="0"/>
              <a:t>Crohn’s Disease, Ulcerative Colitis, Cancer, Familial Polyposis, Trauma wounds</a:t>
            </a:r>
          </a:p>
          <a:p>
            <a:endParaRPr lang="en-US" dirty="0" smtClean="0"/>
          </a:p>
          <a:p>
            <a:r>
              <a:rPr lang="en-US" dirty="0" smtClean="0"/>
              <a:t>Colostomy:</a:t>
            </a:r>
          </a:p>
          <a:p>
            <a:r>
              <a:rPr lang="en-US" dirty="0" smtClean="0"/>
              <a:t>Cancer, Diverticulitis, Congenital conditions, Trauma wounds, Faecal incontinence, Volvulus of the bowel, Bowel obstruction</a:t>
            </a:r>
          </a:p>
          <a:p>
            <a:endParaRPr lang="en-US" dirty="0" smtClean="0"/>
          </a:p>
          <a:p>
            <a:r>
              <a:rPr lang="en-US" dirty="0" smtClean="0"/>
              <a:t>Ileal Conduit:</a:t>
            </a:r>
          </a:p>
          <a:p>
            <a:r>
              <a:rPr lang="en-US" dirty="0" smtClean="0"/>
              <a:t>Cancer, trauma, Congenital conditions, Neurogenic nonfunctioning bladder in which other devices are unsatisfactory.</a:t>
            </a:r>
          </a:p>
          <a:p>
            <a:endParaRPr lang="en-US" dirty="0"/>
          </a:p>
        </p:txBody>
      </p:sp>
    </p:spTree>
    <p:extLst>
      <p:ext uri="{BB962C8B-B14F-4D97-AF65-F5344CB8AC3E}">
        <p14:creationId xmlns:p14="http://schemas.microsoft.com/office/powerpoint/2010/main" val="1556192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465" y="0"/>
            <a:ext cx="9827740" cy="502508"/>
          </a:xfrm>
        </p:spPr>
        <p:txBody>
          <a:bodyPr>
            <a:normAutofit fontScale="90000"/>
          </a:bodyPr>
          <a:lstStyle/>
          <a:p>
            <a:r>
              <a:rPr lang="en-US" dirty="0" smtClean="0"/>
              <a:t>Bowel surgery that may result in a Faecal stoma</a:t>
            </a:r>
            <a:endParaRPr lang="en-US" dirty="0"/>
          </a:p>
        </p:txBody>
      </p:sp>
      <p:sp>
        <p:nvSpPr>
          <p:cNvPr id="3" name="Content Placeholder 2"/>
          <p:cNvSpPr>
            <a:spLocks noGrp="1"/>
          </p:cNvSpPr>
          <p:nvPr>
            <p:ph idx="1"/>
          </p:nvPr>
        </p:nvSpPr>
        <p:spPr>
          <a:xfrm>
            <a:off x="362465" y="502508"/>
            <a:ext cx="9580605" cy="6483177"/>
          </a:xfrm>
        </p:spPr>
        <p:txBody>
          <a:bodyPr/>
          <a:lstStyle/>
          <a:p>
            <a:r>
              <a:rPr lang="en-US" dirty="0" smtClean="0"/>
              <a:t>Types of surgery for Colon cancer</a:t>
            </a:r>
          </a:p>
          <a:p>
            <a:r>
              <a:rPr lang="en-US" dirty="0" smtClean="0"/>
              <a:t>Right Hemicolectomy, Left Hemicolectomy, Transverse colectomy, Sigmoid </a:t>
            </a:r>
            <a:r>
              <a:rPr lang="en-US" dirty="0"/>
              <a:t>c</a:t>
            </a:r>
            <a:r>
              <a:rPr lang="en-US" dirty="0" smtClean="0"/>
              <a:t>olectomy</a:t>
            </a:r>
          </a:p>
          <a:p>
            <a:r>
              <a:rPr lang="en-US" dirty="0" smtClean="0"/>
              <a:t>Hartmann’s procedure: resection of the diseased portion of the colon with the proximal end constructed into an end Colostomy, and the distal potion closed resulting in a rectal stump. The rectal stump continues to produce mucous. </a:t>
            </a:r>
          </a:p>
          <a:p>
            <a:endParaRPr lang="en-US" dirty="0" smtClean="0"/>
          </a:p>
          <a:p>
            <a:r>
              <a:rPr lang="en-US" dirty="0" smtClean="0"/>
              <a:t>Types of surgery for </a:t>
            </a:r>
            <a:r>
              <a:rPr lang="en-US" dirty="0"/>
              <a:t>R</a:t>
            </a:r>
            <a:r>
              <a:rPr lang="en-US" dirty="0" smtClean="0"/>
              <a:t>ectal Cancer</a:t>
            </a:r>
          </a:p>
          <a:p>
            <a:r>
              <a:rPr lang="en-US" dirty="0" smtClean="0"/>
              <a:t>Anterior resection, +/- temporary loop ileostomy</a:t>
            </a:r>
          </a:p>
          <a:p>
            <a:r>
              <a:rPr lang="en-US" dirty="0" smtClean="0"/>
              <a:t>Abdominal-Perineal resection, end Colostomy</a:t>
            </a:r>
            <a:endParaRPr lang="en-US" dirty="0"/>
          </a:p>
        </p:txBody>
      </p:sp>
      <p:pic>
        <p:nvPicPr>
          <p:cNvPr id="4" name="Picture 3"/>
          <p:cNvPicPr>
            <a:picLocks noChangeAspect="1"/>
          </p:cNvPicPr>
          <p:nvPr/>
        </p:nvPicPr>
        <p:blipFill>
          <a:blip r:embed="rId2"/>
          <a:stretch>
            <a:fillRect/>
          </a:stretch>
        </p:blipFill>
        <p:spPr>
          <a:xfrm>
            <a:off x="6318422" y="2567115"/>
            <a:ext cx="3369276" cy="4171435"/>
          </a:xfrm>
          <a:prstGeom prst="rect">
            <a:avLst/>
          </a:prstGeom>
        </p:spPr>
      </p:pic>
    </p:spTree>
    <p:extLst>
      <p:ext uri="{BB962C8B-B14F-4D97-AF65-F5344CB8AC3E}">
        <p14:creationId xmlns:p14="http://schemas.microsoft.com/office/powerpoint/2010/main" val="16878814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268</TotalTime>
  <Words>1387</Words>
  <Application>Microsoft Office PowerPoint</Application>
  <PresentationFormat>Custom</PresentationFormat>
  <Paragraphs>120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Facet</vt:lpstr>
      <vt:lpstr>Stoma Nursing Care</vt:lpstr>
      <vt:lpstr>A + P of Gastrointestinal Tract</vt:lpstr>
      <vt:lpstr>The intestinal System</vt:lpstr>
      <vt:lpstr>Stoma</vt:lpstr>
      <vt:lpstr>Types of Stoma</vt:lpstr>
      <vt:lpstr>Types of Stoma</vt:lpstr>
      <vt:lpstr>Types of stomas</vt:lpstr>
      <vt:lpstr>Indications for Ostomy</vt:lpstr>
      <vt:lpstr>Bowel surgery that may result in a Faecal stoma</vt:lpstr>
      <vt:lpstr>Psychological Issues to be considered</vt:lpstr>
      <vt:lpstr>Role of the Stomal Therapy Nurse</vt:lpstr>
      <vt:lpstr>Teaching for independence</vt:lpstr>
      <vt:lpstr>Stoma care plan used at Integrated Living Australia</vt:lpstr>
      <vt:lpstr>Care plan</vt:lpstr>
      <vt:lpstr>Example Patient information provided by Stoma supply companies With thanks to Dansac and Convatec</vt:lpstr>
      <vt:lpstr>Refer to the STN</vt:lpstr>
      <vt:lpstr>References</vt:lpstr>
    </vt:vector>
  </TitlesOfParts>
  <Company>Ballarat District Nursing &amp; Healthcare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Stoma Nursing Care</dc:title>
  <dc:creator>Kathryn Mayne</dc:creator>
  <cp:lastModifiedBy>Robyn Fletcher</cp:lastModifiedBy>
  <cp:revision>45</cp:revision>
  <cp:lastPrinted>2017-06-27T01:54:56Z</cp:lastPrinted>
  <dcterms:created xsi:type="dcterms:W3CDTF">2017-06-22T21:38:20Z</dcterms:created>
  <dcterms:modified xsi:type="dcterms:W3CDTF">2017-08-30T01:49:56Z</dcterms:modified>
</cp:coreProperties>
</file>