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8"/>
  </p:notesMasterIdLst>
  <p:sldIdLst>
    <p:sldId id="282" r:id="rId2"/>
    <p:sldId id="283" r:id="rId3"/>
    <p:sldId id="258" r:id="rId4"/>
    <p:sldId id="279" r:id="rId5"/>
    <p:sldId id="262" r:id="rId6"/>
    <p:sldId id="257" r:id="rId7"/>
    <p:sldId id="260" r:id="rId8"/>
    <p:sldId id="263" r:id="rId9"/>
    <p:sldId id="264" r:id="rId10"/>
    <p:sldId id="269" r:id="rId11"/>
    <p:sldId id="270" r:id="rId12"/>
    <p:sldId id="276" r:id="rId13"/>
    <p:sldId id="267" r:id="rId14"/>
    <p:sldId id="265" r:id="rId15"/>
    <p:sldId id="266" r:id="rId16"/>
    <p:sldId id="268" r:id="rId17"/>
    <p:sldId id="271" r:id="rId18"/>
    <p:sldId id="272" r:id="rId19"/>
    <p:sldId id="273" r:id="rId20"/>
    <p:sldId id="275" r:id="rId21"/>
    <p:sldId id="278" r:id="rId22"/>
    <p:sldId id="280" r:id="rId23"/>
    <p:sldId id="284" r:id="rId24"/>
    <p:sldId id="286" r:id="rId25"/>
    <p:sldId id="287" r:id="rId26"/>
    <p:sldId id="288" r:id="rId27"/>
    <p:sldId id="289" r:id="rId28"/>
    <p:sldId id="290" r:id="rId29"/>
    <p:sldId id="291" r:id="rId30"/>
    <p:sldId id="292" r:id="rId31"/>
    <p:sldId id="293" r:id="rId32"/>
    <p:sldId id="294" r:id="rId33"/>
    <p:sldId id="295" r:id="rId34"/>
    <p:sldId id="296" r:id="rId35"/>
    <p:sldId id="297" r:id="rId36"/>
    <p:sldId id="298" r:id="rId37"/>
    <p:sldId id="299" r:id="rId38"/>
    <p:sldId id="300" r:id="rId39"/>
    <p:sldId id="301" r:id="rId40"/>
    <p:sldId id="302" r:id="rId41"/>
    <p:sldId id="303" r:id="rId42"/>
    <p:sldId id="304" r:id="rId43"/>
    <p:sldId id="305" r:id="rId44"/>
    <p:sldId id="306" r:id="rId45"/>
    <p:sldId id="307" r:id="rId46"/>
    <p:sldId id="308" r:id="rId47"/>
    <p:sldId id="309" r:id="rId48"/>
    <p:sldId id="310" r:id="rId49"/>
    <p:sldId id="311" r:id="rId50"/>
    <p:sldId id="312" r:id="rId51"/>
    <p:sldId id="313" r:id="rId52"/>
    <p:sldId id="314" r:id="rId53"/>
    <p:sldId id="315" r:id="rId54"/>
    <p:sldId id="316" r:id="rId55"/>
    <p:sldId id="317" r:id="rId56"/>
    <p:sldId id="318"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4653" autoAdjust="0"/>
  </p:normalViewPr>
  <p:slideViewPr>
    <p:cSldViewPr>
      <p:cViewPr varScale="1">
        <p:scale>
          <a:sx n="110" d="100"/>
          <a:sy n="110" d="100"/>
        </p:scale>
        <p:origin x="-164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F1E769-C51C-4D43-B8CF-7480081E8970}" type="datetimeFigureOut">
              <a:rPr lang="en-US" smtClean="0"/>
              <a:pPr/>
              <a:t>3/21/2016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2B785D-BB75-4691-8267-1C60F3EAE4DC}" type="slidenum">
              <a:rPr lang="en-US" smtClean="0"/>
              <a:pPr/>
              <a:t>‹#›</a:t>
            </a:fld>
            <a:endParaRPr lang="en-US"/>
          </a:p>
        </p:txBody>
      </p:sp>
    </p:spTree>
    <p:extLst>
      <p:ext uri="{BB962C8B-B14F-4D97-AF65-F5344CB8AC3E}">
        <p14:creationId xmlns:p14="http://schemas.microsoft.com/office/powerpoint/2010/main" val="2767946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02B785D-BB75-4691-8267-1C60F3EAE4DC}" type="slidenum">
              <a:rPr lang="en-US" smtClean="0"/>
              <a:pPr/>
              <a:t>19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1BBFFCC4-2D9A-42A8-94F5-7881237B2A1B}" type="datetimeFigureOut">
              <a:rPr lang="en-US" smtClean="0"/>
              <a:pPr/>
              <a:t>3/21/2016</a:t>
            </a:fld>
            <a:endParaRPr lang="en-US"/>
          </a:p>
        </p:txBody>
      </p:sp>
      <p:sp>
        <p:nvSpPr>
          <p:cNvPr id="2" name="Footer Placeholder 1"/>
          <p:cNvSpPr>
            <a:spLocks noGrp="1"/>
          </p:cNvSpPr>
          <p:nvPr>
            <p:ph type="ftr" sz="quarter" idx="11"/>
          </p:nvPr>
        </p:nvSpPr>
        <p:spPr/>
        <p:txBody>
          <a:bodyPr/>
          <a:lstStyle/>
          <a:p>
            <a:endParaRPr lang="en-US"/>
          </a:p>
        </p:txBody>
      </p:sp>
      <p:sp>
        <p:nvSpPr>
          <p:cNvPr id="15" name="Slide Number Placeholder 14"/>
          <p:cNvSpPr>
            <a:spLocks noGrp="1"/>
          </p:cNvSpPr>
          <p:nvPr>
            <p:ph type="sldNum" sz="quarter" idx="12"/>
          </p:nvPr>
        </p:nvSpPr>
        <p:spPr>
          <a:xfrm>
            <a:off x="8229600" y="6473952"/>
            <a:ext cx="758952" cy="246888"/>
          </a:xfrm>
        </p:spPr>
        <p:txBody>
          <a:bodyPr/>
          <a:lstStyle/>
          <a:p>
            <a:fld id="{069545AE-BD10-4237-B167-0EC2426CA6D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BBFFCC4-2D9A-42A8-94F5-7881237B2A1B}" type="datetimeFigureOut">
              <a:rPr lang="en-US" smtClean="0"/>
              <a:pPr/>
              <a:t>3/21/2016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9545AE-BD10-4237-B167-0EC2426CA6D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BBFFCC4-2D9A-42A8-94F5-7881237B2A1B}" type="datetimeFigureOut">
              <a:rPr lang="en-US" smtClean="0"/>
              <a:pPr/>
              <a:t>3/21/2016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9545AE-BD10-4237-B167-0EC2426CA6D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1BBFFCC4-2D9A-42A8-94F5-7881237B2A1B}" type="datetimeFigureOut">
              <a:rPr lang="en-US" smtClean="0"/>
              <a:pPr/>
              <a:t>3/21/2016</a:t>
            </a:fld>
            <a:endParaRPr lang="en-US"/>
          </a:p>
        </p:txBody>
      </p:sp>
      <p:sp>
        <p:nvSpPr>
          <p:cNvPr id="19" name="Footer Placeholder 18"/>
          <p:cNvSpPr>
            <a:spLocks noGrp="1"/>
          </p:cNvSpPr>
          <p:nvPr>
            <p:ph type="ftr" sz="quarter" idx="11"/>
          </p:nvPr>
        </p:nvSpPr>
        <p:spPr>
          <a:xfrm>
            <a:off x="3581400" y="76200"/>
            <a:ext cx="2895600" cy="288925"/>
          </a:xfrm>
        </p:spPr>
        <p:txBody>
          <a:bodyPr/>
          <a:lstStyle/>
          <a:p>
            <a:endParaRPr lang="en-US"/>
          </a:p>
        </p:txBody>
      </p:sp>
      <p:sp>
        <p:nvSpPr>
          <p:cNvPr id="16" name="Slide Number Placeholder 15"/>
          <p:cNvSpPr>
            <a:spLocks noGrp="1"/>
          </p:cNvSpPr>
          <p:nvPr>
            <p:ph type="sldNum" sz="quarter" idx="12"/>
          </p:nvPr>
        </p:nvSpPr>
        <p:spPr>
          <a:xfrm>
            <a:off x="8229600" y="6473952"/>
            <a:ext cx="758952" cy="246888"/>
          </a:xfrm>
        </p:spPr>
        <p:txBody>
          <a:bodyPr/>
          <a:lstStyle/>
          <a:p>
            <a:fld id="{069545AE-BD10-4237-B167-0EC2426CA6D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1BBFFCC4-2D9A-42A8-94F5-7881237B2A1B}" type="datetimeFigureOut">
              <a:rPr lang="en-US" smtClean="0"/>
              <a:pPr/>
              <a:t>3/21/2016</a:t>
            </a:fld>
            <a:endParaRPr lang="en-US"/>
          </a:p>
        </p:txBody>
      </p:sp>
      <p:sp>
        <p:nvSpPr>
          <p:cNvPr id="11" name="Footer Placeholder 10"/>
          <p:cNvSpPr>
            <a:spLocks noGrp="1"/>
          </p:cNvSpPr>
          <p:nvPr>
            <p:ph type="ftr" sz="quarter" idx="11"/>
          </p:nvPr>
        </p:nvSpPr>
        <p:spPr/>
        <p:txBody>
          <a:bodyPr/>
          <a:lstStyle/>
          <a:p>
            <a:endParaRPr lang="en-US"/>
          </a:p>
        </p:txBody>
      </p:sp>
      <p:sp>
        <p:nvSpPr>
          <p:cNvPr id="16" name="Slide Number Placeholder 15"/>
          <p:cNvSpPr>
            <a:spLocks noGrp="1"/>
          </p:cNvSpPr>
          <p:nvPr>
            <p:ph type="sldNum" sz="quarter" idx="12"/>
          </p:nvPr>
        </p:nvSpPr>
        <p:spPr/>
        <p:txBody>
          <a:bodyPr/>
          <a:lstStyle/>
          <a:p>
            <a:fld id="{069545AE-BD10-4237-B167-0EC2426CA6D2}" type="slidenum">
              <a:rPr lang="en-US" smtClean="0"/>
              <a:pPr/>
              <a:t>‹#›</a:t>
            </a:fld>
            <a:endParaRPr lang="en-US"/>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1BBFFCC4-2D9A-42A8-94F5-7881237B2A1B}" type="datetimeFigureOut">
              <a:rPr lang="en-US" smtClean="0"/>
              <a:pPr/>
              <a:t>3/21/2016</a:t>
            </a:fld>
            <a:endParaRPr lang="en-US"/>
          </a:p>
        </p:txBody>
      </p:sp>
      <p:sp>
        <p:nvSpPr>
          <p:cNvPr id="10" name="Footer Placeholder 9"/>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069545AE-BD10-4237-B167-0EC2426CA6D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1BBFFCC4-2D9A-42A8-94F5-7881237B2A1B}" type="datetimeFigureOut">
              <a:rPr lang="en-US" smtClean="0"/>
              <a:pPr/>
              <a:t>3/21/2016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229600" y="6477000"/>
            <a:ext cx="762000" cy="246888"/>
          </a:xfrm>
        </p:spPr>
        <p:txBody>
          <a:bodyPr/>
          <a:lstStyle/>
          <a:p>
            <a:fld id="{069545AE-BD10-4237-B167-0EC2426CA6D2}" type="slidenum">
              <a:rPr lang="en-US" smtClean="0"/>
              <a:pPr/>
              <a:t>‹#›</a:t>
            </a:fld>
            <a:endParaRPr lang="en-US"/>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1BBFFCC4-2D9A-42A8-94F5-7881237B2A1B}" type="datetimeFigureOut">
              <a:rPr lang="en-US" smtClean="0"/>
              <a:pPr/>
              <a:t>3/21/2016</a:t>
            </a:fld>
            <a:endParaRPr lang="en-US"/>
          </a:p>
        </p:txBody>
      </p:sp>
      <p:sp>
        <p:nvSpPr>
          <p:cNvPr id="21" name="Footer Placeholder 20"/>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9545AE-BD10-4237-B167-0EC2426CA6D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BBFFCC4-2D9A-42A8-94F5-7881237B2A1B}" type="datetimeFigureOut">
              <a:rPr lang="en-US" smtClean="0"/>
              <a:pPr/>
              <a:t>3/21/2016</a:t>
            </a:fld>
            <a:endParaRPr lang="en-US"/>
          </a:p>
        </p:txBody>
      </p:sp>
      <p:sp>
        <p:nvSpPr>
          <p:cNvPr id="24" name="Footer Placeholder 23"/>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9545AE-BD10-4237-B167-0EC2426CA6D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1BBFFCC4-2D9A-42A8-94F5-7881237B2A1B}" type="datetimeFigureOut">
              <a:rPr lang="en-US" smtClean="0"/>
              <a:pPr/>
              <a:t>3/21/2016</a:t>
            </a:fld>
            <a:endParaRPr lang="en-US"/>
          </a:p>
        </p:txBody>
      </p:sp>
      <p:sp>
        <p:nvSpPr>
          <p:cNvPr id="29" name="Footer Placeholder 28"/>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9545AE-BD10-4237-B167-0EC2426CA6D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1BBFFCC4-2D9A-42A8-94F5-7881237B2A1B}" type="datetimeFigureOut">
              <a:rPr lang="en-US" smtClean="0"/>
              <a:pPr/>
              <a:t>3/21/2016</a:t>
            </a:fld>
            <a:endParaRPr lang="en-US"/>
          </a:p>
        </p:txBody>
      </p:sp>
      <p:sp>
        <p:nvSpPr>
          <p:cNvPr id="5" name="Footer Placeholder 4"/>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069545AE-BD10-4237-B167-0EC2426CA6D2}" type="slidenum">
              <a:rPr lang="en-US" smtClean="0"/>
              <a:pPr/>
              <a:t>‹#›</a:t>
            </a:fld>
            <a:endParaRPr lang="en-US"/>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1BBFFCC4-2D9A-42A8-94F5-7881237B2A1B}" type="datetimeFigureOut">
              <a:rPr lang="en-US" smtClean="0"/>
              <a:pPr/>
              <a:t>3/21/2016</a:t>
            </a:fld>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069545AE-BD10-4237-B167-0EC2426CA6D2}" type="slidenum">
              <a:rPr lang="en-US" smtClean="0"/>
              <a:pPr/>
              <a:t>‹#›</a:t>
            </a:fld>
            <a:endParaRPr 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gif"/><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1.png"/><Relationship Id="rId4" Type="http://schemas.openxmlformats.org/officeDocument/2006/relationships/image" Target="../media/image10.w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www.ladybugblessings.com/foot-care-products.htm"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528" y="548680"/>
            <a:ext cx="8458200" cy="1584176"/>
          </a:xfrm>
        </p:spPr>
        <p:txBody>
          <a:bodyPr/>
          <a:lstStyle/>
          <a:p>
            <a:pPr algn="ctr" eaLnBrk="1" fontAlgn="auto" hangingPunct="1">
              <a:spcAft>
                <a:spcPts val="0"/>
              </a:spcAft>
              <a:defRPr/>
            </a:pPr>
            <a:r>
              <a:rPr lang="en-US" sz="4000" dirty="0" smtClean="0"/>
              <a:t>SCUFF TRAINING FOR COMMUNITY SUPPORT WORKERS</a:t>
            </a:r>
            <a:endParaRPr lang="en-US" sz="4000" dirty="0"/>
          </a:p>
        </p:txBody>
      </p:sp>
      <p:sp>
        <p:nvSpPr>
          <p:cNvPr id="3" name="Subtitle 2"/>
          <p:cNvSpPr>
            <a:spLocks noGrp="1"/>
          </p:cNvSpPr>
          <p:nvPr>
            <p:ph type="subTitle" idx="1"/>
          </p:nvPr>
        </p:nvSpPr>
        <p:spPr>
          <a:xfrm>
            <a:off x="360363" y="1773238"/>
            <a:ext cx="8458200" cy="1296987"/>
          </a:xfrm>
        </p:spPr>
        <p:txBody>
          <a:bodyPr>
            <a:normAutofit/>
          </a:bodyPr>
          <a:lstStyle/>
          <a:p>
            <a:pPr algn="ctr" eaLnBrk="1" fontAlgn="auto" hangingPunct="1">
              <a:spcAft>
                <a:spcPts val="0"/>
              </a:spcAft>
              <a:buFont typeface="Wingdings 2"/>
              <a:buNone/>
              <a:defRPr/>
            </a:pPr>
            <a:endParaRPr lang="en-US" sz="3000" dirty="0" smtClean="0"/>
          </a:p>
          <a:p>
            <a:pPr algn="ctr" eaLnBrk="1" fontAlgn="auto" hangingPunct="1">
              <a:spcAft>
                <a:spcPts val="0"/>
              </a:spcAft>
              <a:buFont typeface="Wingdings 2"/>
              <a:buNone/>
              <a:defRPr/>
            </a:pPr>
            <a:r>
              <a:rPr lang="en-US" sz="3200" b="1" dirty="0" smtClean="0"/>
              <a:t>SCUFF – Self Care Understanding for Feet</a:t>
            </a:r>
            <a:endParaRPr lang="en-US" sz="3200" b="1" dirty="0"/>
          </a:p>
        </p:txBody>
      </p:sp>
      <p:sp>
        <p:nvSpPr>
          <p:cNvPr id="10244" name="TextBox 3"/>
          <p:cNvSpPr txBox="1">
            <a:spLocks noChangeArrowheads="1"/>
          </p:cNvSpPr>
          <p:nvPr/>
        </p:nvSpPr>
        <p:spPr bwMode="auto">
          <a:xfrm>
            <a:off x="684213" y="5589588"/>
            <a:ext cx="79914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Lucida Sans Unicode"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Lucida Sans Unicode"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Lucida Sans Unicode"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Lucida Sans Unicode"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Lucida Sans Unicode"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Lucida Sans Unicode"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Lucida Sans Unicode"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Lucida Sans Unicode"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Lucida Sans Unicode" pitchFamily="34" charset="0"/>
              </a:defRPr>
            </a:lvl9pPr>
          </a:lstStyle>
          <a:p>
            <a:pPr eaLnBrk="1" hangingPunct="1">
              <a:spcBef>
                <a:spcPct val="0"/>
              </a:spcBef>
              <a:buClrTx/>
              <a:buSzTx/>
              <a:buFontTx/>
              <a:buNone/>
            </a:pPr>
            <a:r>
              <a:rPr lang="en-US" altLang="en-US" sz="1800" dirty="0">
                <a:solidFill>
                  <a:schemeClr val="tx1"/>
                </a:solidFill>
              </a:rPr>
              <a:t>Adapted through collaboration between Wimmera Health Care Group and Horsham Rural City Council as part of the Grampians Region  HACC </a:t>
            </a:r>
            <a:r>
              <a:rPr lang="en-US" altLang="en-US" sz="1800" dirty="0" smtClean="0">
                <a:solidFill>
                  <a:schemeClr val="tx1"/>
                </a:solidFill>
              </a:rPr>
              <a:t>Foot Care Program</a:t>
            </a:r>
            <a:r>
              <a:rPr lang="en-US" altLang="en-US" sz="1800" dirty="0">
                <a:solidFill>
                  <a:schemeClr val="tx1"/>
                </a:solidFill>
              </a:rPr>
              <a:t>.</a:t>
            </a:r>
          </a:p>
          <a:p>
            <a:pPr eaLnBrk="1" hangingPunct="1">
              <a:spcBef>
                <a:spcPct val="0"/>
              </a:spcBef>
              <a:buClrTx/>
              <a:buSzTx/>
              <a:buFontTx/>
              <a:buNone/>
            </a:pPr>
            <a:endParaRPr lang="en-US" altLang="en-US" sz="1800" dirty="0">
              <a:solidFill>
                <a:schemeClr val="tx1"/>
              </a:solidFill>
            </a:endParaRPr>
          </a:p>
        </p:txBody>
      </p:sp>
      <p:pic>
        <p:nvPicPr>
          <p:cNvPr id="1024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213" y="3660775"/>
            <a:ext cx="2236787"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4938" y="4002088"/>
            <a:ext cx="44577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66000" y="6189663"/>
            <a:ext cx="1036638"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53709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Tools of the trade</a:t>
            </a:r>
            <a:endParaRPr lang="en-US" dirty="0"/>
          </a:p>
        </p:txBody>
      </p:sp>
      <p:sp>
        <p:nvSpPr>
          <p:cNvPr id="3" name="Content Placeholder 2"/>
          <p:cNvSpPr>
            <a:spLocks noGrp="1"/>
          </p:cNvSpPr>
          <p:nvPr>
            <p:ph idx="1"/>
          </p:nvPr>
        </p:nvSpPr>
        <p:spPr>
          <a:xfrm>
            <a:off x="304800" y="1700808"/>
            <a:ext cx="5707360" cy="4379317"/>
          </a:xfrm>
        </p:spPr>
        <p:txBody>
          <a:bodyPr>
            <a:normAutofit fontScale="92500" lnSpcReduction="10000"/>
          </a:bodyPr>
          <a:lstStyle/>
          <a:p>
            <a:pPr lvl="0"/>
            <a:r>
              <a:rPr lang="en-AU" dirty="0" smtClean="0"/>
              <a:t>Clippers </a:t>
            </a:r>
            <a:endParaRPr lang="en-US" dirty="0" smtClean="0"/>
          </a:p>
          <a:p>
            <a:pPr lvl="0"/>
            <a:r>
              <a:rPr lang="en-AU" dirty="0" smtClean="0"/>
              <a:t>File/ Pumice stone </a:t>
            </a:r>
            <a:endParaRPr lang="en-US" dirty="0" smtClean="0"/>
          </a:p>
          <a:p>
            <a:pPr lvl="0"/>
            <a:r>
              <a:rPr lang="en-AU" dirty="0" smtClean="0"/>
              <a:t>Moisturiser </a:t>
            </a:r>
            <a:endParaRPr lang="en-US" dirty="0" smtClean="0"/>
          </a:p>
          <a:p>
            <a:pPr lvl="0"/>
            <a:r>
              <a:rPr lang="en-AU" dirty="0" smtClean="0"/>
              <a:t>Towel </a:t>
            </a:r>
            <a:endParaRPr lang="en-US" dirty="0" smtClean="0"/>
          </a:p>
          <a:p>
            <a:pPr lvl="0"/>
            <a:r>
              <a:rPr lang="en-AU" dirty="0" smtClean="0"/>
              <a:t>Warm soapy water </a:t>
            </a:r>
            <a:endParaRPr lang="en-US" dirty="0" smtClean="0"/>
          </a:p>
          <a:p>
            <a:pPr lvl="0"/>
            <a:r>
              <a:rPr lang="en-AU" dirty="0" smtClean="0"/>
              <a:t>If necessary - antiseptic, mirror, hypoallergenic tape. </a:t>
            </a:r>
            <a:endParaRPr lang="en-US" dirty="0" smtClean="0"/>
          </a:p>
          <a:p>
            <a:pPr lvl="0"/>
            <a:r>
              <a:rPr lang="en-AU" dirty="0" smtClean="0"/>
              <a:t>Mirror helpful if mobility restricted</a:t>
            </a:r>
            <a:endParaRPr lang="en-US" dirty="0" smtClean="0"/>
          </a:p>
        </p:txBody>
      </p:sp>
      <p:graphicFrame>
        <p:nvGraphicFramePr>
          <p:cNvPr id="11265" name="Object 7"/>
          <p:cNvGraphicFramePr>
            <a:graphicFrameLocks noChangeAspect="1"/>
          </p:cNvGraphicFramePr>
          <p:nvPr/>
        </p:nvGraphicFramePr>
        <p:xfrm>
          <a:off x="4749386" y="1916832"/>
          <a:ext cx="2806990" cy="2055118"/>
        </p:xfrm>
        <a:graphic>
          <a:graphicData uri="http://schemas.openxmlformats.org/presentationml/2006/ole">
            <mc:AlternateContent xmlns:mc="http://schemas.openxmlformats.org/markup-compatibility/2006">
              <mc:Choice xmlns:v="urn:schemas-microsoft-com:vml" Requires="v">
                <p:oleObj spid="_x0000_s11270" name="Slide" r:id="rId3" imgW="4572000" imgH="3429000" progId="PowerPoint.Slide.8">
                  <p:embed/>
                </p:oleObj>
              </mc:Choice>
              <mc:Fallback>
                <p:oleObj name="Slide" r:id="rId3" imgW="4572000" imgH="3429000" progId="PowerPoint.Slide.8">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9386" y="1916832"/>
                        <a:ext cx="2806990" cy="2055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 name="Picture 8"/>
          <p:cNvPicPr>
            <a:picLocks noChangeAspect="1" noChangeArrowheads="1"/>
          </p:cNvPicPr>
          <p:nvPr/>
        </p:nvPicPr>
        <p:blipFill>
          <a:blip r:embed="rId5" cstate="print"/>
          <a:srcRect/>
          <a:stretch>
            <a:fillRect/>
          </a:stretch>
        </p:blipFill>
        <p:spPr bwMode="auto">
          <a:xfrm>
            <a:off x="5848824" y="4437112"/>
            <a:ext cx="3003695" cy="2199134"/>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NEVER ……</a:t>
            </a:r>
            <a:endParaRPr lang="en-US" dirty="0"/>
          </a:p>
        </p:txBody>
      </p:sp>
      <p:sp>
        <p:nvSpPr>
          <p:cNvPr id="3" name="Content Placeholder 2"/>
          <p:cNvSpPr>
            <a:spLocks noGrp="1"/>
          </p:cNvSpPr>
          <p:nvPr>
            <p:ph idx="1"/>
          </p:nvPr>
        </p:nvSpPr>
        <p:spPr/>
        <p:txBody>
          <a:bodyPr/>
          <a:lstStyle/>
          <a:p>
            <a:pPr lvl="0"/>
            <a:r>
              <a:rPr lang="en-AU" dirty="0" smtClean="0"/>
              <a:t>Expose your feet to extremes of temperature </a:t>
            </a:r>
            <a:endParaRPr lang="en-US" dirty="0" smtClean="0"/>
          </a:p>
          <a:p>
            <a:pPr lvl="0"/>
            <a:r>
              <a:rPr lang="en-AU" dirty="0" smtClean="0"/>
              <a:t>Wear tight stockings or shoes </a:t>
            </a:r>
            <a:endParaRPr lang="en-US" dirty="0" smtClean="0"/>
          </a:p>
          <a:p>
            <a:pPr lvl="0"/>
            <a:r>
              <a:rPr lang="en-AU" dirty="0" smtClean="0"/>
              <a:t>Use “medicated” corn plasters </a:t>
            </a:r>
            <a:endParaRPr lang="en-US" dirty="0" smtClean="0"/>
          </a:p>
          <a:p>
            <a:pPr lvl="0"/>
            <a:r>
              <a:rPr lang="en-AU" dirty="0" smtClean="0"/>
              <a:t>Sit with crossed legs for too long</a:t>
            </a:r>
            <a:endParaRPr lang="en-US" dirty="0" smtClean="0"/>
          </a:p>
          <a:p>
            <a:pPr lvl="0"/>
            <a:r>
              <a:rPr lang="en-AU" dirty="0" smtClean="0"/>
              <a:t>Smoke </a:t>
            </a:r>
            <a:endParaRPr lang="en-US" dirty="0" smtClean="0"/>
          </a:p>
          <a:p>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Minimising</a:t>
            </a:r>
            <a:r>
              <a:rPr lang="en-US" dirty="0" smtClean="0"/>
              <a:t> cross infection</a:t>
            </a:r>
            <a:endParaRPr lang="en-US" dirty="0"/>
          </a:p>
        </p:txBody>
      </p:sp>
      <p:sp>
        <p:nvSpPr>
          <p:cNvPr id="3" name="Content Placeholder 2"/>
          <p:cNvSpPr>
            <a:spLocks noGrp="1"/>
          </p:cNvSpPr>
          <p:nvPr>
            <p:ph idx="1"/>
          </p:nvPr>
        </p:nvSpPr>
        <p:spPr/>
        <p:txBody>
          <a:bodyPr/>
          <a:lstStyle/>
          <a:p>
            <a:pPr lvl="0"/>
            <a:r>
              <a:rPr lang="en-AU" dirty="0" err="1" smtClean="0"/>
              <a:t>Handwashing</a:t>
            </a:r>
            <a:endParaRPr lang="en-US" dirty="0" smtClean="0"/>
          </a:p>
          <a:p>
            <a:pPr lvl="0"/>
            <a:r>
              <a:rPr lang="en-AU" dirty="0" smtClean="0"/>
              <a:t>Foot preparation of the person’s feet</a:t>
            </a:r>
            <a:endParaRPr lang="en-US" dirty="0" smtClean="0"/>
          </a:p>
          <a:p>
            <a:pPr lvl="0"/>
            <a:r>
              <a:rPr lang="en-AU" dirty="0" smtClean="0"/>
              <a:t>Use of disposable gloves</a:t>
            </a:r>
            <a:endParaRPr lang="en-US" dirty="0" smtClean="0"/>
          </a:p>
          <a:p>
            <a:pPr lvl="0"/>
            <a:r>
              <a:rPr lang="en-AU" dirty="0" smtClean="0"/>
              <a:t>Breaks in the skin – to the person or carer should be dealt with in the appropriate manner</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Identifying corns and callous</a:t>
            </a:r>
            <a:endParaRPr lang="en-US" dirty="0"/>
          </a:p>
        </p:txBody>
      </p:sp>
      <p:pic>
        <p:nvPicPr>
          <p:cNvPr id="4" name="Picture 11"/>
          <p:cNvPicPr>
            <a:picLocks noGrp="1" noChangeAspect="1" noChangeArrowheads="1"/>
          </p:cNvPicPr>
          <p:nvPr>
            <p:ph idx="1"/>
          </p:nvPr>
        </p:nvPicPr>
        <p:blipFill>
          <a:blip r:embed="rId2" cstate="print"/>
          <a:srcRect/>
          <a:stretch>
            <a:fillRect/>
          </a:stretch>
        </p:blipFill>
        <p:spPr bwMode="auto">
          <a:xfrm>
            <a:off x="2483768" y="1412776"/>
            <a:ext cx="1828572" cy="1676191"/>
          </a:xfrm>
          <a:prstGeom prst="rect">
            <a:avLst/>
          </a:prstGeom>
          <a:noFill/>
          <a:ln w="9525">
            <a:noFill/>
            <a:miter lim="800000"/>
            <a:headEnd/>
            <a:tailEnd/>
          </a:ln>
        </p:spPr>
      </p:pic>
      <p:pic>
        <p:nvPicPr>
          <p:cNvPr id="5" name="Picture 10"/>
          <p:cNvPicPr>
            <a:picLocks noChangeAspect="1" noChangeArrowheads="1"/>
          </p:cNvPicPr>
          <p:nvPr/>
        </p:nvPicPr>
        <p:blipFill>
          <a:blip r:embed="rId3" cstate="print"/>
          <a:srcRect/>
          <a:stretch>
            <a:fillRect/>
          </a:stretch>
        </p:blipFill>
        <p:spPr bwMode="auto">
          <a:xfrm>
            <a:off x="4499992" y="1700808"/>
            <a:ext cx="1835150" cy="1676400"/>
          </a:xfrm>
          <a:prstGeom prst="rect">
            <a:avLst/>
          </a:prstGeom>
          <a:noFill/>
          <a:ln w="9525">
            <a:noFill/>
            <a:miter lim="800000"/>
            <a:headEnd/>
            <a:tailEnd/>
          </a:ln>
        </p:spPr>
      </p:pic>
      <p:pic>
        <p:nvPicPr>
          <p:cNvPr id="6" name="Picture 9"/>
          <p:cNvPicPr>
            <a:picLocks noChangeAspect="1" noChangeArrowheads="1"/>
          </p:cNvPicPr>
          <p:nvPr/>
        </p:nvPicPr>
        <p:blipFill>
          <a:blip r:embed="rId4" cstate="print"/>
          <a:srcRect/>
          <a:stretch>
            <a:fillRect/>
          </a:stretch>
        </p:blipFill>
        <p:spPr bwMode="auto">
          <a:xfrm>
            <a:off x="683568" y="2780928"/>
            <a:ext cx="1674812" cy="1752600"/>
          </a:xfrm>
          <a:prstGeom prst="rect">
            <a:avLst/>
          </a:prstGeom>
          <a:noFill/>
          <a:ln w="9525">
            <a:noFill/>
            <a:miter lim="800000"/>
            <a:headEnd/>
            <a:tailEnd/>
          </a:ln>
        </p:spPr>
      </p:pic>
      <p:pic>
        <p:nvPicPr>
          <p:cNvPr id="7" name="ClipArt Placeholder 5" descr="corn-on-toe-300x246.jpg"/>
          <p:cNvPicPr>
            <a:picLocks noChangeAspect="1"/>
          </p:cNvPicPr>
          <p:nvPr/>
        </p:nvPicPr>
        <p:blipFill>
          <a:blip r:embed="rId5" cstate="print"/>
          <a:srcRect/>
          <a:stretch>
            <a:fillRect/>
          </a:stretch>
        </p:blipFill>
        <p:spPr>
          <a:xfrm>
            <a:off x="5580112" y="3284984"/>
            <a:ext cx="2857500" cy="2343150"/>
          </a:xfrm>
          <a:prstGeom prst="rect">
            <a:avLst/>
          </a:prstGeom>
        </p:spPr>
      </p:pic>
      <p:pic>
        <p:nvPicPr>
          <p:cNvPr id="8" name="Picture 4" descr="http://www.myfootshop.com/images/medical/derm/heel_fissure_composite_mod.jpg"/>
          <p:cNvPicPr>
            <a:picLocks noChangeAspect="1" noChangeArrowheads="1"/>
          </p:cNvPicPr>
          <p:nvPr/>
        </p:nvPicPr>
        <p:blipFill>
          <a:blip r:embed="rId6" cstate="print"/>
          <a:srcRect/>
          <a:stretch>
            <a:fillRect/>
          </a:stretch>
        </p:blipFill>
        <p:spPr bwMode="auto">
          <a:xfrm>
            <a:off x="971600" y="4797152"/>
            <a:ext cx="4248472" cy="1734263"/>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Corns and callous</a:t>
            </a:r>
            <a:endParaRPr lang="en-US" dirty="0"/>
          </a:p>
        </p:txBody>
      </p:sp>
      <p:sp>
        <p:nvSpPr>
          <p:cNvPr id="3" name="Content Placeholder 2"/>
          <p:cNvSpPr>
            <a:spLocks noGrp="1"/>
          </p:cNvSpPr>
          <p:nvPr>
            <p:ph idx="1"/>
          </p:nvPr>
        </p:nvSpPr>
        <p:spPr/>
        <p:txBody>
          <a:bodyPr/>
          <a:lstStyle/>
          <a:p>
            <a:pPr lvl="0"/>
            <a:r>
              <a:rPr lang="en-AU" dirty="0" smtClean="0"/>
              <a:t>Normal protective response to abnormal pressure/ friction </a:t>
            </a:r>
            <a:endParaRPr lang="en-US" dirty="0" smtClean="0"/>
          </a:p>
          <a:p>
            <a:pPr lvl="0"/>
            <a:r>
              <a:rPr lang="en-AU" dirty="0" smtClean="0"/>
              <a:t>Pressure centred over small area or bony prominence </a:t>
            </a:r>
            <a:endParaRPr lang="en-US" dirty="0" smtClean="0"/>
          </a:p>
          <a:p>
            <a:pPr lvl="0"/>
            <a:r>
              <a:rPr lang="en-AU" dirty="0" smtClean="0"/>
              <a:t>Indicator of underlying problem </a:t>
            </a:r>
            <a:endParaRPr lang="en-US" dirty="0" smtClean="0"/>
          </a:p>
          <a:p>
            <a:pPr lvl="0"/>
            <a:r>
              <a:rPr lang="en-AU" dirty="0" smtClean="0"/>
              <a:t>Ill-fitting/ inappropriate footwear </a:t>
            </a:r>
            <a:endParaRPr lang="en-US" dirty="0" smtClean="0"/>
          </a:p>
          <a:p>
            <a:pPr lvl="0"/>
            <a:r>
              <a:rPr lang="en-AU" dirty="0" smtClean="0"/>
              <a:t>Management carried out under podiatrist advice</a:t>
            </a:r>
            <a:endParaRPr lang="en-US" dirty="0" smtClean="0"/>
          </a:p>
          <a:p>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Avoiding and managing callous</a:t>
            </a:r>
            <a:endParaRPr lang="en-US" dirty="0"/>
          </a:p>
        </p:txBody>
      </p:sp>
      <p:sp>
        <p:nvSpPr>
          <p:cNvPr id="3" name="Content Placeholder 2"/>
          <p:cNvSpPr>
            <a:spLocks noGrp="1"/>
          </p:cNvSpPr>
          <p:nvPr>
            <p:ph idx="1"/>
          </p:nvPr>
        </p:nvSpPr>
        <p:spPr/>
        <p:txBody>
          <a:bodyPr/>
          <a:lstStyle/>
          <a:p>
            <a:pPr lvl="0"/>
            <a:r>
              <a:rPr lang="en-AU" sz="3600" dirty="0" smtClean="0"/>
              <a:t>Footwear with heel cradle </a:t>
            </a:r>
            <a:endParaRPr lang="en-US" sz="3600" dirty="0" smtClean="0"/>
          </a:p>
          <a:p>
            <a:pPr lvl="0"/>
            <a:r>
              <a:rPr lang="en-AU" sz="3600" dirty="0" smtClean="0"/>
              <a:t>Pumice stone/foot file </a:t>
            </a:r>
            <a:endParaRPr lang="en-US" sz="3600" dirty="0" smtClean="0"/>
          </a:p>
          <a:p>
            <a:pPr lvl="0"/>
            <a:r>
              <a:rPr lang="en-AU" sz="3600" dirty="0" smtClean="0"/>
              <a:t>Creaming feet </a:t>
            </a:r>
            <a:endParaRPr lang="en-US" sz="3600" dirty="0" smtClean="0"/>
          </a:p>
          <a:p>
            <a:pPr lvl="0"/>
            <a:r>
              <a:rPr lang="en-AU" sz="3600" dirty="0" smtClean="0"/>
              <a:t>Cushioning insoles</a:t>
            </a:r>
            <a:endParaRPr lang="en-US" sz="3600" dirty="0" smtClean="0"/>
          </a:p>
          <a:p>
            <a:pPr>
              <a:buNone/>
            </a:pPr>
            <a:endParaRPr lang="en-US" dirty="0"/>
          </a:p>
        </p:txBody>
      </p:sp>
      <p:pic>
        <p:nvPicPr>
          <p:cNvPr id="4" name="Picture 3" descr="dry heels.jpg"/>
          <p:cNvPicPr>
            <a:picLocks noChangeAspect="1"/>
          </p:cNvPicPr>
          <p:nvPr/>
        </p:nvPicPr>
        <p:blipFill>
          <a:blip r:embed="rId2" cstate="print"/>
          <a:stretch>
            <a:fillRect/>
          </a:stretch>
        </p:blipFill>
        <p:spPr>
          <a:xfrm>
            <a:off x="4572000" y="3501008"/>
            <a:ext cx="2625078" cy="2499370"/>
          </a:xfrm>
          <a:prstGeom prst="rect">
            <a:avLst/>
          </a:prstGeom>
        </p:spPr>
      </p:pic>
      <p:pic>
        <p:nvPicPr>
          <p:cNvPr id="13314" name="Picture 2" descr="http://4.bp.blogspot.com/-S8Vbj04NOyw/URDNz10uGUI/AAAAAAAAAKc/wc-ZZBLi-Yk/s1600/Cracked+heel+1.jpg"/>
          <p:cNvPicPr>
            <a:picLocks noChangeAspect="1" noChangeArrowheads="1"/>
          </p:cNvPicPr>
          <p:nvPr/>
        </p:nvPicPr>
        <p:blipFill>
          <a:blip r:embed="rId3" cstate="print"/>
          <a:srcRect/>
          <a:stretch>
            <a:fillRect/>
          </a:stretch>
        </p:blipFill>
        <p:spPr bwMode="auto">
          <a:xfrm>
            <a:off x="6588224" y="1844824"/>
            <a:ext cx="2016224" cy="2016224"/>
          </a:xfrm>
          <a:prstGeom prst="rect">
            <a:avLst/>
          </a:prstGeom>
          <a:noFill/>
        </p:spPr>
      </p:pic>
      <p:pic>
        <p:nvPicPr>
          <p:cNvPr id="6" name="Picture 5" descr="www_mobikorner_com-crack_dry_heel.jpg"/>
          <p:cNvPicPr>
            <a:picLocks noChangeAspect="1"/>
          </p:cNvPicPr>
          <p:nvPr/>
        </p:nvPicPr>
        <p:blipFill>
          <a:blip r:embed="rId4" cstate="print"/>
          <a:stretch>
            <a:fillRect/>
          </a:stretch>
        </p:blipFill>
        <p:spPr>
          <a:xfrm>
            <a:off x="1691680" y="4437112"/>
            <a:ext cx="2436242" cy="192432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Management of corns</a:t>
            </a:r>
            <a:endParaRPr lang="en-US" dirty="0"/>
          </a:p>
        </p:txBody>
      </p:sp>
      <p:sp>
        <p:nvSpPr>
          <p:cNvPr id="3" name="Content Placeholder 2"/>
          <p:cNvSpPr>
            <a:spLocks noGrp="1"/>
          </p:cNvSpPr>
          <p:nvPr>
            <p:ph idx="1"/>
          </p:nvPr>
        </p:nvSpPr>
        <p:spPr/>
        <p:txBody>
          <a:bodyPr/>
          <a:lstStyle/>
          <a:p>
            <a:pPr lvl="0"/>
            <a:r>
              <a:rPr lang="en-AU" dirty="0" smtClean="0">
                <a:solidFill>
                  <a:schemeClr val="tx1"/>
                </a:solidFill>
              </a:rPr>
              <a:t>Requires podiatrist input</a:t>
            </a:r>
          </a:p>
          <a:p>
            <a:pPr lvl="0"/>
            <a:r>
              <a:rPr lang="en-AU" dirty="0" smtClean="0">
                <a:solidFill>
                  <a:schemeClr val="tx1"/>
                </a:solidFill>
              </a:rPr>
              <a:t>The podiatrist will often pad the area </a:t>
            </a:r>
            <a:endParaRPr lang="en-US" dirty="0" smtClean="0">
              <a:solidFill>
                <a:schemeClr val="tx1"/>
              </a:solidFill>
            </a:endParaRPr>
          </a:p>
          <a:p>
            <a:pPr lvl="1"/>
            <a:r>
              <a:rPr lang="en-AU" dirty="0" smtClean="0">
                <a:solidFill>
                  <a:schemeClr val="tx1"/>
                </a:solidFill>
              </a:rPr>
              <a:t>Protection of active corns </a:t>
            </a:r>
            <a:endParaRPr lang="en-US" dirty="0" smtClean="0">
              <a:solidFill>
                <a:schemeClr val="tx1"/>
              </a:solidFill>
            </a:endParaRPr>
          </a:p>
          <a:p>
            <a:pPr lvl="1"/>
            <a:r>
              <a:rPr lang="en-AU" dirty="0" err="1" smtClean="0">
                <a:solidFill>
                  <a:schemeClr val="tx1"/>
                </a:solidFill>
              </a:rPr>
              <a:t>Toefoam</a:t>
            </a:r>
            <a:r>
              <a:rPr lang="en-AU" dirty="0" smtClean="0">
                <a:solidFill>
                  <a:schemeClr val="tx1"/>
                </a:solidFill>
              </a:rPr>
              <a:t>, silicon padding</a:t>
            </a:r>
            <a:endParaRPr lang="en-US" dirty="0" smtClean="0">
              <a:solidFill>
                <a:schemeClr val="tx1"/>
              </a:solidFill>
            </a:endParaRPr>
          </a:p>
          <a:p>
            <a:r>
              <a:rPr lang="en-AU" dirty="0" smtClean="0">
                <a:solidFill>
                  <a:schemeClr val="tx1"/>
                </a:solidFill>
              </a:rPr>
              <a:t>Dressing if there is break in skin </a:t>
            </a:r>
          </a:p>
          <a:p>
            <a:r>
              <a:rPr lang="en-AU" dirty="0" smtClean="0">
                <a:solidFill>
                  <a:schemeClr val="tx1"/>
                </a:solidFill>
              </a:rPr>
              <a:t>Footwear fit to prevent</a:t>
            </a:r>
          </a:p>
          <a:p>
            <a:pPr marL="0" indent="0">
              <a:buNone/>
            </a:pPr>
            <a:r>
              <a:rPr lang="en-AU" dirty="0">
                <a:solidFill>
                  <a:schemeClr val="tx1"/>
                </a:solidFill>
              </a:rPr>
              <a:t> </a:t>
            </a:r>
            <a:r>
              <a:rPr lang="en-AU" dirty="0" smtClean="0">
                <a:solidFill>
                  <a:schemeClr val="tx1"/>
                </a:solidFill>
              </a:rPr>
              <a:t>  further damage </a:t>
            </a:r>
            <a:endParaRPr lang="en-US" dirty="0" smtClean="0">
              <a:solidFill>
                <a:schemeClr val="tx1"/>
              </a:solidFill>
            </a:endParaRPr>
          </a:p>
          <a:p>
            <a:pPr lvl="0"/>
            <a:endParaRPr lang="en-US" dirty="0" smtClean="0"/>
          </a:p>
          <a:p>
            <a:endParaRPr lang="en-US" dirty="0"/>
          </a:p>
        </p:txBody>
      </p:sp>
      <p:pic>
        <p:nvPicPr>
          <p:cNvPr id="41986" name="Picture 2" descr="http://www.therapywise.co.uk/wp-content/themes/therapywise/images/chiropody.jpg"/>
          <p:cNvPicPr>
            <a:picLocks noChangeAspect="1" noChangeArrowheads="1"/>
          </p:cNvPicPr>
          <p:nvPr/>
        </p:nvPicPr>
        <p:blipFill>
          <a:blip r:embed="rId2" cstate="print"/>
          <a:srcRect/>
          <a:stretch>
            <a:fillRect/>
          </a:stretch>
        </p:blipFill>
        <p:spPr bwMode="auto">
          <a:xfrm>
            <a:off x="4932040" y="4509120"/>
            <a:ext cx="4023320" cy="201166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footwear</a:t>
            </a:r>
            <a:endParaRPr lang="en-US" dirty="0"/>
          </a:p>
        </p:txBody>
      </p:sp>
      <p:sp>
        <p:nvSpPr>
          <p:cNvPr id="3" name="Content Placeholder 2"/>
          <p:cNvSpPr>
            <a:spLocks noGrp="1"/>
          </p:cNvSpPr>
          <p:nvPr>
            <p:ph idx="1"/>
          </p:nvPr>
        </p:nvSpPr>
        <p:spPr/>
        <p:txBody>
          <a:bodyPr/>
          <a:lstStyle/>
          <a:p>
            <a:pPr lvl="0"/>
            <a:r>
              <a:rPr lang="en-AU" dirty="0" smtClean="0"/>
              <a:t>Ensure proper fit</a:t>
            </a:r>
            <a:endParaRPr lang="en-US" dirty="0" smtClean="0"/>
          </a:p>
          <a:p>
            <a:pPr lvl="0"/>
            <a:r>
              <a:rPr lang="en-AU" dirty="0" smtClean="0"/>
              <a:t>Should be the same shape as the foot</a:t>
            </a:r>
            <a:endParaRPr lang="en-US" dirty="0" smtClean="0"/>
          </a:p>
          <a:p>
            <a:pPr lvl="0"/>
            <a:r>
              <a:rPr lang="en-AU" dirty="0" smtClean="0"/>
              <a:t>Always have new shoes properly fitted </a:t>
            </a:r>
            <a:endParaRPr lang="en-US" dirty="0" smtClean="0"/>
          </a:p>
          <a:p>
            <a:pPr lvl="0"/>
            <a:r>
              <a:rPr lang="en-AU" dirty="0" smtClean="0"/>
              <a:t>Go shopping for shoes at end of day</a:t>
            </a:r>
            <a:endParaRPr lang="en-US" dirty="0" smtClean="0"/>
          </a:p>
          <a:p>
            <a:pPr lvl="0"/>
            <a:r>
              <a:rPr lang="en-AU" dirty="0" smtClean="0"/>
              <a:t>Suitable &amp; supportive for your activities </a:t>
            </a:r>
            <a:endParaRPr lang="en-US" dirty="0" smtClean="0"/>
          </a:p>
          <a:p>
            <a:pPr lvl="0"/>
            <a:r>
              <a:rPr lang="en-AU" dirty="0" smtClean="0"/>
              <a:t>Check insides of shoes regularly</a:t>
            </a:r>
            <a:endParaRPr lang="en-US" dirty="0" smtClean="0"/>
          </a:p>
          <a:p>
            <a:pPr lvl="0"/>
            <a:r>
              <a:rPr lang="en-AU" dirty="0" smtClean="0"/>
              <a:t>Footwear shouldn’t cause problems in any way </a:t>
            </a:r>
            <a:endParaRPr lang="en-US" dirty="0" smtClean="0"/>
          </a:p>
          <a:p>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Footwear features</a:t>
            </a:r>
            <a:endParaRPr lang="en-US" dirty="0"/>
          </a:p>
        </p:txBody>
      </p:sp>
      <p:sp>
        <p:nvSpPr>
          <p:cNvPr id="3" name="Content Placeholder 2"/>
          <p:cNvSpPr>
            <a:spLocks noGrp="1"/>
          </p:cNvSpPr>
          <p:nvPr>
            <p:ph idx="1"/>
          </p:nvPr>
        </p:nvSpPr>
        <p:spPr>
          <a:xfrm>
            <a:off x="323528" y="1412776"/>
            <a:ext cx="6859488" cy="4019277"/>
          </a:xfrm>
        </p:spPr>
        <p:txBody>
          <a:bodyPr>
            <a:normAutofit fontScale="92500" lnSpcReduction="20000"/>
          </a:bodyPr>
          <a:lstStyle/>
          <a:p>
            <a:pPr lvl="0"/>
            <a:r>
              <a:rPr lang="en-AU" dirty="0" smtClean="0"/>
              <a:t>Natural fibre </a:t>
            </a:r>
            <a:r>
              <a:rPr lang="en-AU" dirty="0" err="1" smtClean="0"/>
              <a:t>eg</a:t>
            </a:r>
            <a:r>
              <a:rPr lang="en-AU" dirty="0" smtClean="0"/>
              <a:t> leather</a:t>
            </a:r>
            <a:endParaRPr lang="en-US" dirty="0" smtClean="0"/>
          </a:p>
          <a:p>
            <a:pPr lvl="0"/>
            <a:r>
              <a:rPr lang="en-AU" dirty="0" smtClean="0"/>
              <a:t>Non-slip rubber sole </a:t>
            </a:r>
            <a:endParaRPr lang="en-US" dirty="0" smtClean="0"/>
          </a:p>
          <a:p>
            <a:pPr lvl="0"/>
            <a:r>
              <a:rPr lang="en-AU" dirty="0" smtClean="0"/>
              <a:t>Lace or buckle for good fit</a:t>
            </a:r>
            <a:endParaRPr lang="en-US" dirty="0" smtClean="0"/>
          </a:p>
          <a:p>
            <a:pPr lvl="0"/>
            <a:r>
              <a:rPr lang="en-AU" dirty="0" smtClean="0"/>
              <a:t>Adequate toe box  depth &amp; shape</a:t>
            </a:r>
            <a:endParaRPr lang="en-US" dirty="0" smtClean="0"/>
          </a:p>
          <a:p>
            <a:pPr lvl="0"/>
            <a:r>
              <a:rPr lang="en-AU" dirty="0" smtClean="0"/>
              <a:t>Length: 1cm between longest toe and end of shoe </a:t>
            </a:r>
            <a:endParaRPr lang="en-US" dirty="0" smtClean="0"/>
          </a:p>
          <a:p>
            <a:pPr lvl="0"/>
            <a:r>
              <a:rPr lang="en-AU" dirty="0" smtClean="0"/>
              <a:t>Firm heel cup</a:t>
            </a:r>
          </a:p>
          <a:p>
            <a:pPr lvl="0"/>
            <a:r>
              <a:rPr lang="en-AU" dirty="0" smtClean="0"/>
              <a:t>Worn shoes should be repaired        or </a:t>
            </a:r>
            <a:r>
              <a:rPr lang="en-AU" dirty="0" err="1" smtClean="0"/>
              <a:t>or</a:t>
            </a:r>
            <a:r>
              <a:rPr lang="en-AU" dirty="0" smtClean="0"/>
              <a:t> discarded</a:t>
            </a:r>
            <a:endParaRPr lang="en-US" dirty="0" smtClean="0"/>
          </a:p>
          <a:p>
            <a:endParaRPr lang="en-US" dirty="0"/>
          </a:p>
        </p:txBody>
      </p:sp>
      <p:pic>
        <p:nvPicPr>
          <p:cNvPr id="4" name="Picture 3" descr="fitting footwear.jpg"/>
          <p:cNvPicPr>
            <a:picLocks noChangeAspect="1"/>
          </p:cNvPicPr>
          <p:nvPr/>
        </p:nvPicPr>
        <p:blipFill>
          <a:blip r:embed="rId2" cstate="print"/>
          <a:stretch>
            <a:fillRect/>
          </a:stretch>
        </p:blipFill>
        <p:spPr>
          <a:xfrm>
            <a:off x="5903640" y="3861048"/>
            <a:ext cx="3240360" cy="2097995"/>
          </a:xfrm>
          <a:prstGeom prst="rect">
            <a:avLst/>
          </a:prstGeom>
        </p:spPr>
      </p:pic>
      <p:pic>
        <p:nvPicPr>
          <p:cNvPr id="5" name="Picture 9"/>
          <p:cNvPicPr>
            <a:picLocks noChangeAspect="1" noChangeArrowheads="1"/>
          </p:cNvPicPr>
          <p:nvPr/>
        </p:nvPicPr>
        <p:blipFill>
          <a:blip r:embed="rId3" cstate="print"/>
          <a:srcRect/>
          <a:stretch>
            <a:fillRect/>
          </a:stretch>
        </p:blipFill>
        <p:spPr bwMode="auto">
          <a:xfrm>
            <a:off x="3203848" y="5229200"/>
            <a:ext cx="1981200" cy="14859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0648"/>
            <a:ext cx="8686800" cy="838200"/>
          </a:xfrm>
        </p:spPr>
        <p:txBody>
          <a:bodyPr/>
          <a:lstStyle/>
          <a:p>
            <a:r>
              <a:rPr lang="en-US" dirty="0" smtClean="0"/>
              <a:t>Footwear pyramid</a:t>
            </a:r>
            <a:endParaRPr lang="en-US" dirty="0"/>
          </a:p>
        </p:txBody>
      </p:sp>
      <p:pic>
        <p:nvPicPr>
          <p:cNvPr id="4" name="Content Placeholder 3"/>
          <p:cNvPicPr>
            <a:picLocks noGrp="1"/>
          </p:cNvPicPr>
          <p:nvPr>
            <p:ph idx="1"/>
          </p:nvPr>
        </p:nvPicPr>
        <p:blipFill>
          <a:blip r:embed="rId3" cstate="print"/>
          <a:srcRect/>
          <a:stretch>
            <a:fillRect/>
          </a:stretch>
        </p:blipFill>
        <p:spPr bwMode="auto">
          <a:xfrm>
            <a:off x="755576" y="1124744"/>
            <a:ext cx="5328592" cy="5733256"/>
          </a:xfrm>
          <a:prstGeom prst="rect">
            <a:avLst/>
          </a:prstGeom>
          <a:noFill/>
          <a:ln w="9525">
            <a:noFill/>
            <a:miter lim="800000"/>
            <a:headEnd/>
            <a:tailEnd/>
          </a:ln>
        </p:spPr>
      </p:pic>
      <p:sp>
        <p:nvSpPr>
          <p:cNvPr id="6" name="TextBox 5"/>
          <p:cNvSpPr txBox="1"/>
          <p:nvPr/>
        </p:nvSpPr>
        <p:spPr>
          <a:xfrm>
            <a:off x="6444208" y="1556792"/>
            <a:ext cx="2232248" cy="369332"/>
          </a:xfrm>
          <a:prstGeom prst="rect">
            <a:avLst/>
          </a:prstGeom>
          <a:noFill/>
        </p:spPr>
        <p:txBody>
          <a:bodyPr wrap="square" rtlCol="0">
            <a:spAutoFit/>
          </a:bodyPr>
          <a:lstStyle/>
          <a:p>
            <a:endParaRPr lang="en-US" dirty="0"/>
          </a:p>
        </p:txBody>
      </p:sp>
      <p:sp>
        <p:nvSpPr>
          <p:cNvPr id="7" name="TextBox 6"/>
          <p:cNvSpPr txBox="1"/>
          <p:nvPr/>
        </p:nvSpPr>
        <p:spPr>
          <a:xfrm>
            <a:off x="6588224" y="4221088"/>
            <a:ext cx="2232248" cy="369332"/>
          </a:xfrm>
          <a:prstGeom prst="rect">
            <a:avLst/>
          </a:prstGeom>
          <a:noFill/>
        </p:spPr>
        <p:txBody>
          <a:bodyPr wrap="square" rtlCol="0">
            <a:spAutoFit/>
          </a:bodyPr>
          <a:lstStyle/>
          <a:p>
            <a:r>
              <a:rPr lang="en-US" dirty="0" smtClean="0"/>
              <a:t>Moderately</a:t>
            </a:r>
            <a:endParaRPr lang="en-US" dirty="0"/>
          </a:p>
        </p:txBody>
      </p:sp>
      <p:sp>
        <p:nvSpPr>
          <p:cNvPr id="8" name="TextBox 7"/>
          <p:cNvSpPr txBox="1"/>
          <p:nvPr/>
        </p:nvSpPr>
        <p:spPr>
          <a:xfrm>
            <a:off x="6516216" y="3068960"/>
            <a:ext cx="2304256" cy="369332"/>
          </a:xfrm>
          <a:prstGeom prst="rect">
            <a:avLst/>
          </a:prstGeom>
          <a:noFill/>
        </p:spPr>
        <p:txBody>
          <a:bodyPr wrap="square" rtlCol="0">
            <a:spAutoFit/>
          </a:bodyPr>
          <a:lstStyle/>
          <a:p>
            <a:r>
              <a:rPr lang="en-US" dirty="0" smtClean="0"/>
              <a:t>Wear Occasionally</a:t>
            </a:r>
            <a:endParaRPr lang="en-US" dirty="0"/>
          </a:p>
        </p:txBody>
      </p:sp>
      <p:sp>
        <p:nvSpPr>
          <p:cNvPr id="9" name="TextBox 8"/>
          <p:cNvSpPr txBox="1"/>
          <p:nvPr/>
        </p:nvSpPr>
        <p:spPr>
          <a:xfrm>
            <a:off x="6444208" y="1628800"/>
            <a:ext cx="2232248" cy="369332"/>
          </a:xfrm>
          <a:prstGeom prst="rect">
            <a:avLst/>
          </a:prstGeom>
          <a:noFill/>
        </p:spPr>
        <p:txBody>
          <a:bodyPr wrap="square" rtlCol="0">
            <a:spAutoFit/>
          </a:bodyPr>
          <a:lstStyle/>
          <a:p>
            <a:r>
              <a:rPr lang="en-US" dirty="0" smtClean="0"/>
              <a:t>Wear Least</a:t>
            </a:r>
            <a:endParaRPr lang="en-US" dirty="0"/>
          </a:p>
        </p:txBody>
      </p:sp>
      <p:sp>
        <p:nvSpPr>
          <p:cNvPr id="10" name="TextBox 9"/>
          <p:cNvSpPr txBox="1"/>
          <p:nvPr/>
        </p:nvSpPr>
        <p:spPr>
          <a:xfrm>
            <a:off x="6660232" y="5805264"/>
            <a:ext cx="2232248" cy="369332"/>
          </a:xfrm>
          <a:prstGeom prst="rect">
            <a:avLst/>
          </a:prstGeom>
          <a:noFill/>
        </p:spPr>
        <p:txBody>
          <a:bodyPr wrap="square" rtlCol="0">
            <a:spAutoFit/>
          </a:bodyPr>
          <a:lstStyle/>
          <a:p>
            <a:r>
              <a:rPr lang="en-US" dirty="0" smtClean="0"/>
              <a:t>Wear Most</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528" y="548680"/>
            <a:ext cx="8458200" cy="1584176"/>
          </a:xfrm>
        </p:spPr>
        <p:txBody>
          <a:bodyPr/>
          <a:lstStyle/>
          <a:p>
            <a:pPr algn="ctr" eaLnBrk="1" fontAlgn="auto" hangingPunct="1">
              <a:spcAft>
                <a:spcPts val="0"/>
              </a:spcAft>
              <a:defRPr/>
            </a:pPr>
            <a:r>
              <a:rPr lang="en-US" sz="4000" dirty="0" smtClean="0"/>
              <a:t>Thanks to:</a:t>
            </a:r>
            <a:endParaRPr lang="en-US" sz="4000" dirty="0"/>
          </a:p>
        </p:txBody>
      </p:sp>
      <p:sp>
        <p:nvSpPr>
          <p:cNvPr id="11267" name="TextBox 3"/>
          <p:cNvSpPr txBox="1">
            <a:spLocks noChangeArrowheads="1"/>
          </p:cNvSpPr>
          <p:nvPr/>
        </p:nvSpPr>
        <p:spPr bwMode="auto">
          <a:xfrm>
            <a:off x="684213" y="5589588"/>
            <a:ext cx="79914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Lucida Sans Unicode"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Lucida Sans Unicode"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Lucida Sans Unicode"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Lucida Sans Unicode"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Lucida Sans Unicode"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Lucida Sans Unicode"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Lucida Sans Unicode"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Lucida Sans Unicode"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Lucida Sans Unicode" pitchFamily="34" charset="0"/>
              </a:defRPr>
            </a:lvl9pPr>
          </a:lstStyle>
          <a:p>
            <a:pPr eaLnBrk="1" hangingPunct="1">
              <a:spcBef>
                <a:spcPct val="0"/>
              </a:spcBef>
              <a:buClrTx/>
              <a:buSzTx/>
              <a:buFontTx/>
              <a:buNone/>
            </a:pPr>
            <a:r>
              <a:rPr lang="en-US" altLang="en-US" sz="1800" dirty="0">
                <a:solidFill>
                  <a:schemeClr val="tx1"/>
                </a:solidFill>
              </a:rPr>
              <a:t>Thanks to </a:t>
            </a:r>
            <a:r>
              <a:rPr lang="en-US" altLang="en-US" sz="1800" dirty="0" smtClean="0">
                <a:solidFill>
                  <a:schemeClr val="tx1"/>
                </a:solidFill>
              </a:rPr>
              <a:t>the Ballarat Foot Care Project and specifically to Gemma </a:t>
            </a:r>
            <a:r>
              <a:rPr lang="en-US" altLang="en-US" sz="1800" dirty="0">
                <a:solidFill>
                  <a:schemeClr val="tx1"/>
                </a:solidFill>
              </a:rPr>
              <a:t>Hammond (BCH) and Adrian </a:t>
            </a:r>
            <a:r>
              <a:rPr lang="en-US" altLang="en-US" sz="1800" dirty="0" err="1">
                <a:solidFill>
                  <a:schemeClr val="tx1"/>
                </a:solidFill>
              </a:rPr>
              <a:t>Misseri</a:t>
            </a:r>
            <a:r>
              <a:rPr lang="en-US" altLang="en-US" sz="1800" dirty="0">
                <a:solidFill>
                  <a:schemeClr val="tx1"/>
                </a:solidFill>
              </a:rPr>
              <a:t>  (BDNH)  for compiling this </a:t>
            </a:r>
            <a:r>
              <a:rPr lang="en-US" altLang="en-US" sz="1800" dirty="0" smtClean="0">
                <a:solidFill>
                  <a:schemeClr val="tx1"/>
                </a:solidFill>
              </a:rPr>
              <a:t>presentation.</a:t>
            </a:r>
            <a:endParaRPr lang="en-US" altLang="en-US" sz="1800" dirty="0">
              <a:solidFill>
                <a:schemeClr val="tx1"/>
              </a:solidFill>
            </a:endParaRPr>
          </a:p>
          <a:p>
            <a:pPr eaLnBrk="1" hangingPunct="1">
              <a:spcBef>
                <a:spcPct val="0"/>
              </a:spcBef>
              <a:buClrTx/>
              <a:buSzTx/>
              <a:buFontTx/>
              <a:buNone/>
            </a:pPr>
            <a:endParaRPr lang="en-US" altLang="en-US" sz="1800" dirty="0">
              <a:solidFill>
                <a:schemeClr val="tx1"/>
              </a:solidFill>
            </a:endParaRPr>
          </a:p>
        </p:txBody>
      </p:sp>
      <p:sp>
        <p:nvSpPr>
          <p:cNvPr id="11268" name="TextBox 4"/>
          <p:cNvSpPr txBox="1">
            <a:spLocks noChangeArrowheads="1"/>
          </p:cNvSpPr>
          <p:nvPr/>
        </p:nvSpPr>
        <p:spPr bwMode="auto">
          <a:xfrm>
            <a:off x="755650" y="4149725"/>
            <a:ext cx="8064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Lucida Sans Unicode"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Lucida Sans Unicode"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Lucida Sans Unicode"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Lucida Sans Unicode"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Lucida Sans Unicode"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Lucida Sans Unicode"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Lucida Sans Unicode"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Lucida Sans Unicode"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Lucida Sans Unicode" pitchFamily="34" charset="0"/>
              </a:defRPr>
            </a:lvl9pPr>
          </a:lstStyle>
          <a:p>
            <a:pPr eaLnBrk="1" hangingPunct="1">
              <a:spcBef>
                <a:spcPct val="0"/>
              </a:spcBef>
              <a:buClrTx/>
              <a:buSzTx/>
              <a:buFontTx/>
              <a:buNone/>
            </a:pPr>
            <a:endParaRPr lang="en-US" altLang="en-US" sz="1800">
              <a:solidFill>
                <a:schemeClr val="tx1"/>
              </a:solidFill>
            </a:endParaRPr>
          </a:p>
        </p:txBody>
      </p:sp>
      <p:pic>
        <p:nvPicPr>
          <p:cNvPr id="11269" name="Picture 5" descr="S:\Logo &amp; Other BCH Images\New Logos\bch_logo.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2708275"/>
            <a:ext cx="904875"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6" descr="Ballarat District Nursing Heal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413" y="2824163"/>
            <a:ext cx="15843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7" descr="http://library-macfields.swsi.wikispaces.net/file/view/HACC+Logo.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2841625"/>
            <a:ext cx="1439862"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8" descr="G:\Community Care &amp; Access\Logos\City of ballara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2763" y="2841625"/>
            <a:ext cx="904875"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42573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Footwear and </a:t>
            </a:r>
            <a:r>
              <a:rPr lang="en-US" dirty="0" err="1" smtClean="0"/>
              <a:t>lymphoedema</a:t>
            </a:r>
            <a:endParaRPr lang="en-US" dirty="0"/>
          </a:p>
        </p:txBody>
      </p:sp>
      <p:sp>
        <p:nvSpPr>
          <p:cNvPr id="3" name="Content Placeholder 2"/>
          <p:cNvSpPr>
            <a:spLocks noGrp="1"/>
          </p:cNvSpPr>
          <p:nvPr>
            <p:ph idx="1"/>
          </p:nvPr>
        </p:nvSpPr>
        <p:spPr/>
        <p:txBody>
          <a:bodyPr/>
          <a:lstStyle/>
          <a:p>
            <a:pPr lvl="0"/>
            <a:r>
              <a:rPr lang="en-AU" dirty="0" smtClean="0"/>
              <a:t>Expandable, well fitted footwear </a:t>
            </a:r>
            <a:endParaRPr lang="en-US" dirty="0" smtClean="0"/>
          </a:p>
          <a:p>
            <a:pPr lvl="0"/>
            <a:r>
              <a:rPr lang="en-AU" dirty="0" smtClean="0"/>
              <a:t>All day socks</a:t>
            </a:r>
            <a:endParaRPr lang="en-US" dirty="0" smtClean="0"/>
          </a:p>
          <a:p>
            <a:pPr lvl="0"/>
            <a:r>
              <a:rPr lang="en-AU" dirty="0" smtClean="0"/>
              <a:t>Wear compression hosiery/elevate feet to reduce problem of fit </a:t>
            </a:r>
            <a:endParaRPr lang="en-US" dirty="0" smtClean="0"/>
          </a:p>
          <a:p>
            <a:pPr lvl="0"/>
            <a:r>
              <a:rPr lang="en-AU" dirty="0" smtClean="0"/>
              <a:t>Hygiene improved by washable hosiery </a:t>
            </a:r>
            <a:endParaRPr lang="en-US" dirty="0" smtClean="0"/>
          </a:p>
          <a:p>
            <a:pPr lvl="0"/>
            <a:r>
              <a:rPr lang="en-AU" dirty="0" smtClean="0"/>
              <a:t>Careful cleansing followed by moisturising of skin around (not between) toes essential  </a:t>
            </a:r>
            <a:endParaRPr lang="en-US" dirty="0" smtClean="0"/>
          </a:p>
          <a:p>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Summary of Session</a:t>
            </a:r>
            <a:endParaRPr lang="en-US" dirty="0"/>
          </a:p>
        </p:txBody>
      </p:sp>
      <p:sp>
        <p:nvSpPr>
          <p:cNvPr id="3" name="Content Placeholder 2"/>
          <p:cNvSpPr>
            <a:spLocks noGrp="1"/>
          </p:cNvSpPr>
          <p:nvPr>
            <p:ph idx="1"/>
          </p:nvPr>
        </p:nvSpPr>
        <p:spPr/>
        <p:txBody>
          <a:bodyPr>
            <a:normAutofit/>
          </a:bodyPr>
          <a:lstStyle/>
          <a:p>
            <a:r>
              <a:rPr lang="en-US" dirty="0" smtClean="0"/>
              <a:t>Good foot care assists maintain good health &amp; independence &amp; can help reduce falls risk</a:t>
            </a:r>
          </a:p>
          <a:p>
            <a:r>
              <a:rPr lang="en-US" dirty="0" smtClean="0"/>
              <a:t>Basic skin &amp; nail maintenance assists in avoiding foot health issues such as corns, callous, non-healing sores (ulcers)</a:t>
            </a:r>
          </a:p>
          <a:p>
            <a:pPr lvl="1"/>
            <a:endParaRPr lang="en-US" dirty="0"/>
          </a:p>
        </p:txBody>
      </p:sp>
      <p:pic>
        <p:nvPicPr>
          <p:cNvPr id="36866" name="Picture 2" descr="foot care gifts">
            <a:hlinkClick r:id="rId2"/>
          </p:cNvPr>
          <p:cNvPicPr>
            <a:picLocks noChangeAspect="1" noChangeArrowheads="1"/>
          </p:cNvPicPr>
          <p:nvPr/>
        </p:nvPicPr>
        <p:blipFill>
          <a:blip r:embed="rId3" cstate="print"/>
          <a:srcRect/>
          <a:stretch>
            <a:fillRect/>
          </a:stretch>
        </p:blipFill>
        <p:spPr bwMode="auto">
          <a:xfrm>
            <a:off x="3014997" y="4509120"/>
            <a:ext cx="2434685" cy="2016224"/>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 What can be done?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Strategies include:</a:t>
            </a:r>
          </a:p>
          <a:p>
            <a:pPr lvl="1"/>
            <a:r>
              <a:rPr lang="en-US" dirty="0" smtClean="0"/>
              <a:t>Careful washing &amp; drying feet</a:t>
            </a:r>
          </a:p>
          <a:p>
            <a:pPr lvl="1"/>
            <a:r>
              <a:rPr lang="en-US" dirty="0" smtClean="0"/>
              <a:t>Creaming feet (not between toes)</a:t>
            </a:r>
          </a:p>
          <a:p>
            <a:pPr lvl="1"/>
            <a:r>
              <a:rPr lang="en-US" dirty="0" smtClean="0"/>
              <a:t>Reducing dry skin by filing</a:t>
            </a:r>
          </a:p>
          <a:p>
            <a:pPr lvl="1"/>
            <a:r>
              <a:rPr lang="en-US" dirty="0" smtClean="0"/>
              <a:t>Reinforcing good nail care strategies</a:t>
            </a:r>
          </a:p>
          <a:p>
            <a:pPr lvl="1"/>
            <a:r>
              <a:rPr lang="en-US" dirty="0" smtClean="0"/>
              <a:t>Using the right tools for the trade</a:t>
            </a:r>
          </a:p>
          <a:p>
            <a:pPr lvl="1"/>
            <a:r>
              <a:rPr lang="en-US" dirty="0" smtClean="0"/>
              <a:t>Checking footwear condition &amp; fit &amp; encouraging footwear with good features</a:t>
            </a:r>
          </a:p>
          <a:p>
            <a:pPr lvl="1"/>
            <a:r>
              <a:rPr lang="en-US" dirty="0" smtClean="0"/>
              <a:t>Screening of foot health enables identification of foot health issues which may require podiatrist input &amp; care</a:t>
            </a:r>
          </a:p>
          <a:p>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528" y="548680"/>
            <a:ext cx="8458200" cy="1584176"/>
          </a:xfrm>
        </p:spPr>
        <p:txBody>
          <a:bodyPr/>
          <a:lstStyle/>
          <a:p>
            <a:pPr algn="ctr" eaLnBrk="1" fontAlgn="auto" hangingPunct="1">
              <a:spcAft>
                <a:spcPts val="0"/>
              </a:spcAft>
              <a:defRPr/>
            </a:pPr>
            <a:r>
              <a:rPr lang="en-US" sz="4000" dirty="0" smtClean="0"/>
              <a:t>Foot care training for community Support workers </a:t>
            </a:r>
            <a:endParaRPr lang="en-US" sz="4000" dirty="0"/>
          </a:p>
        </p:txBody>
      </p:sp>
      <p:sp>
        <p:nvSpPr>
          <p:cNvPr id="3" name="Subtitle 2"/>
          <p:cNvSpPr>
            <a:spLocks noGrp="1"/>
          </p:cNvSpPr>
          <p:nvPr>
            <p:ph type="subTitle" idx="1"/>
          </p:nvPr>
        </p:nvSpPr>
        <p:spPr>
          <a:xfrm>
            <a:off x="360363" y="1773238"/>
            <a:ext cx="8458200" cy="1296987"/>
          </a:xfrm>
        </p:spPr>
        <p:txBody>
          <a:bodyPr>
            <a:normAutofit/>
          </a:bodyPr>
          <a:lstStyle/>
          <a:p>
            <a:pPr algn="ctr" eaLnBrk="1" fontAlgn="auto" hangingPunct="1">
              <a:spcAft>
                <a:spcPts val="0"/>
              </a:spcAft>
              <a:buFont typeface="Wingdings 2"/>
              <a:buNone/>
              <a:defRPr/>
            </a:pPr>
            <a:endParaRPr lang="en-US" sz="3000" dirty="0" smtClean="0"/>
          </a:p>
          <a:p>
            <a:pPr algn="ctr" eaLnBrk="1" fontAlgn="auto" hangingPunct="1">
              <a:spcAft>
                <a:spcPts val="0"/>
              </a:spcAft>
              <a:buFont typeface="Wingdings 2"/>
              <a:buNone/>
              <a:defRPr/>
            </a:pPr>
            <a:r>
              <a:rPr lang="en-US" sz="3200" b="1" dirty="0" smtClean="0"/>
              <a:t>Part 2 – Foot Care – Screening and Referral</a:t>
            </a:r>
            <a:endParaRPr lang="en-US" sz="3200" b="1" dirty="0"/>
          </a:p>
        </p:txBody>
      </p:sp>
    </p:spTree>
    <p:extLst>
      <p:ext uri="{BB962C8B-B14F-4D97-AF65-F5344CB8AC3E}">
        <p14:creationId xmlns:p14="http://schemas.microsoft.com/office/powerpoint/2010/main" val="36011032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Recap on previous session</a:t>
            </a:r>
            <a:endParaRPr lang="en-US" dirty="0"/>
          </a:p>
        </p:txBody>
      </p:sp>
      <p:sp>
        <p:nvSpPr>
          <p:cNvPr id="3" name="Content Placeholder 2"/>
          <p:cNvSpPr>
            <a:spLocks noGrp="1"/>
          </p:cNvSpPr>
          <p:nvPr>
            <p:ph idx="1"/>
          </p:nvPr>
        </p:nvSpPr>
        <p:spPr/>
        <p:txBody>
          <a:bodyPr>
            <a:normAutofit/>
          </a:bodyPr>
          <a:lstStyle/>
          <a:p>
            <a:pPr lvl="1" eaLnBrk="1" fontAlgn="auto" hangingPunct="1">
              <a:spcAft>
                <a:spcPts val="0"/>
              </a:spcAft>
              <a:buFont typeface="Wingdings 2"/>
              <a:buChar char=""/>
              <a:defRPr/>
            </a:pPr>
            <a:r>
              <a:rPr lang="en-US" dirty="0" smtClean="0">
                <a:solidFill>
                  <a:schemeClr val="tx1"/>
                </a:solidFill>
              </a:rPr>
              <a:t>Personal </a:t>
            </a:r>
            <a:r>
              <a:rPr lang="en-US" dirty="0" err="1" smtClean="0">
                <a:solidFill>
                  <a:schemeClr val="tx1"/>
                </a:solidFill>
              </a:rPr>
              <a:t>carer</a:t>
            </a:r>
            <a:r>
              <a:rPr lang="en-US" dirty="0" smtClean="0">
                <a:solidFill>
                  <a:schemeClr val="tx1"/>
                </a:solidFill>
              </a:rPr>
              <a:t> and podiatrist roles in assisting clients with foot care</a:t>
            </a:r>
          </a:p>
          <a:p>
            <a:pPr lvl="1" eaLnBrk="1" fontAlgn="auto" hangingPunct="1">
              <a:spcAft>
                <a:spcPts val="0"/>
              </a:spcAft>
              <a:buFont typeface="Wingdings 2"/>
              <a:buChar char=""/>
              <a:defRPr/>
            </a:pPr>
            <a:r>
              <a:rPr lang="en-US" dirty="0" smtClean="0">
                <a:solidFill>
                  <a:schemeClr val="tx1"/>
                </a:solidFill>
              </a:rPr>
              <a:t>Tools for identifying good footwear choices and ways to assist people in selecting better footwear choices</a:t>
            </a:r>
          </a:p>
          <a:p>
            <a:pPr lvl="1" eaLnBrk="1" fontAlgn="auto" hangingPunct="1">
              <a:spcAft>
                <a:spcPts val="0"/>
              </a:spcAft>
              <a:buFont typeface="Wingdings 2"/>
              <a:buChar char=""/>
              <a:defRPr/>
            </a:pPr>
            <a:r>
              <a:rPr lang="en-US" dirty="0" smtClean="0">
                <a:solidFill>
                  <a:schemeClr val="tx1"/>
                </a:solidFill>
              </a:rPr>
              <a:t>Awareness of current aids, methods and equipment used to support foot and nail care</a:t>
            </a:r>
          </a:p>
          <a:p>
            <a:pPr lvl="1" eaLnBrk="1" fontAlgn="auto" hangingPunct="1">
              <a:spcAft>
                <a:spcPts val="0"/>
              </a:spcAft>
              <a:buFont typeface="Wingdings 2"/>
              <a:buChar char=""/>
              <a:defRPr/>
            </a:pPr>
            <a:r>
              <a:rPr lang="en-US" dirty="0" smtClean="0">
                <a:solidFill>
                  <a:schemeClr val="tx1"/>
                </a:solidFill>
              </a:rPr>
              <a:t>Supporting clients in applying good nail and foot care</a:t>
            </a:r>
          </a:p>
          <a:p>
            <a:pPr eaLnBrk="1" fontAlgn="auto" hangingPunct="1">
              <a:spcAft>
                <a:spcPts val="0"/>
              </a:spcAft>
              <a:buFont typeface="Wingdings 2"/>
              <a:buChar char=""/>
              <a:defRPr/>
            </a:pPr>
            <a:endParaRPr lang="en-US" dirty="0"/>
          </a:p>
        </p:txBody>
      </p:sp>
    </p:spTree>
    <p:extLst>
      <p:ext uri="{BB962C8B-B14F-4D97-AF65-F5344CB8AC3E}">
        <p14:creationId xmlns:p14="http://schemas.microsoft.com/office/powerpoint/2010/main" val="23572468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Objectives of this session</a:t>
            </a:r>
            <a:endParaRPr lang="en-US" dirty="0"/>
          </a:p>
        </p:txBody>
      </p:sp>
      <p:sp>
        <p:nvSpPr>
          <p:cNvPr id="3" name="Content Placeholder 2"/>
          <p:cNvSpPr>
            <a:spLocks noGrp="1"/>
          </p:cNvSpPr>
          <p:nvPr>
            <p:ph idx="1"/>
          </p:nvPr>
        </p:nvSpPr>
        <p:spPr/>
        <p:txBody>
          <a:bodyPr>
            <a:normAutofit lnSpcReduction="10000"/>
          </a:bodyPr>
          <a:lstStyle/>
          <a:p>
            <a:pPr lvl="1" eaLnBrk="1" fontAlgn="auto" hangingPunct="1">
              <a:spcAft>
                <a:spcPts val="0"/>
              </a:spcAft>
              <a:buFont typeface="Wingdings 2"/>
              <a:buChar char=""/>
              <a:defRPr/>
            </a:pPr>
            <a:r>
              <a:rPr lang="en-US" dirty="0" smtClean="0">
                <a:solidFill>
                  <a:schemeClr val="tx1"/>
                </a:solidFill>
              </a:rPr>
              <a:t>Consolidating knowledge of personal </a:t>
            </a:r>
            <a:r>
              <a:rPr lang="en-US" dirty="0" err="1" smtClean="0">
                <a:solidFill>
                  <a:schemeClr val="tx1"/>
                </a:solidFill>
              </a:rPr>
              <a:t>carer</a:t>
            </a:r>
            <a:r>
              <a:rPr lang="en-US" dirty="0" smtClean="0">
                <a:solidFill>
                  <a:schemeClr val="tx1"/>
                </a:solidFill>
              </a:rPr>
              <a:t> and podiatrist roles</a:t>
            </a:r>
          </a:p>
          <a:p>
            <a:pPr marL="342900" lvl="1" indent="-342900" eaLnBrk="1" fontAlgn="auto" hangingPunct="1">
              <a:spcAft>
                <a:spcPts val="0"/>
              </a:spcAft>
              <a:buFont typeface="Wingdings 2"/>
              <a:buChar char=""/>
              <a:defRPr/>
            </a:pPr>
            <a:r>
              <a:rPr lang="en-US" dirty="0" smtClean="0">
                <a:solidFill>
                  <a:schemeClr val="tx1"/>
                </a:solidFill>
              </a:rPr>
              <a:t>Foot care issues of clients and what to do</a:t>
            </a:r>
          </a:p>
          <a:p>
            <a:pPr marL="342900" lvl="1" indent="-342900" eaLnBrk="1" fontAlgn="auto" hangingPunct="1">
              <a:spcAft>
                <a:spcPts val="0"/>
              </a:spcAft>
              <a:buFont typeface="Wingdings 2"/>
              <a:buChar char=""/>
              <a:defRPr/>
            </a:pPr>
            <a:r>
              <a:rPr lang="en-US" dirty="0" smtClean="0">
                <a:solidFill>
                  <a:schemeClr val="tx1"/>
                </a:solidFill>
              </a:rPr>
              <a:t>Identifying red flags requiring immediate referral for medical care</a:t>
            </a:r>
          </a:p>
          <a:p>
            <a:pPr marL="342900" lvl="1" indent="-342900" eaLnBrk="1" fontAlgn="auto" hangingPunct="1">
              <a:spcAft>
                <a:spcPts val="0"/>
              </a:spcAft>
              <a:buFont typeface="Wingdings 2"/>
              <a:buChar char=""/>
              <a:defRPr/>
            </a:pPr>
            <a:r>
              <a:rPr lang="en-US" dirty="0" smtClean="0">
                <a:solidFill>
                  <a:schemeClr val="tx1"/>
                </a:solidFill>
              </a:rPr>
              <a:t>Using the Foot Care Project Screening Tool</a:t>
            </a:r>
          </a:p>
          <a:p>
            <a:pPr marL="342900" lvl="1" indent="-342900" eaLnBrk="1" fontAlgn="auto" hangingPunct="1">
              <a:spcAft>
                <a:spcPts val="0"/>
              </a:spcAft>
              <a:buFont typeface="Wingdings 2"/>
              <a:buChar char=""/>
              <a:defRPr/>
            </a:pPr>
            <a:r>
              <a:rPr lang="en-US" dirty="0" smtClean="0">
                <a:solidFill>
                  <a:schemeClr val="tx1"/>
                </a:solidFill>
              </a:rPr>
              <a:t>Demonstrate awareness of referral pathways for clients needing podiatric assessment</a:t>
            </a:r>
          </a:p>
          <a:p>
            <a:pPr marL="342900" lvl="1" indent="-342900" eaLnBrk="1" fontAlgn="auto" hangingPunct="1">
              <a:spcAft>
                <a:spcPts val="0"/>
              </a:spcAft>
              <a:buFont typeface="Wingdings 2"/>
              <a:buChar char=""/>
              <a:defRPr/>
            </a:pPr>
            <a:r>
              <a:rPr lang="en-US" dirty="0" smtClean="0">
                <a:solidFill>
                  <a:schemeClr val="tx1"/>
                </a:solidFill>
              </a:rPr>
              <a:t>Demonstrate awareness of CSW role in implementing foot care support plan</a:t>
            </a:r>
            <a:endParaRPr lang="en-US" dirty="0">
              <a:solidFill>
                <a:schemeClr val="tx1"/>
              </a:solidFill>
            </a:endParaRPr>
          </a:p>
        </p:txBody>
      </p:sp>
    </p:spTree>
    <p:extLst>
      <p:ext uri="{BB962C8B-B14F-4D97-AF65-F5344CB8AC3E}">
        <p14:creationId xmlns:p14="http://schemas.microsoft.com/office/powerpoint/2010/main" val="33388024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Topics to be covered</a:t>
            </a:r>
            <a:endParaRPr lang="en-US" dirty="0"/>
          </a:p>
        </p:txBody>
      </p:sp>
      <p:sp>
        <p:nvSpPr>
          <p:cNvPr id="14339" name="Content Placeholder 2"/>
          <p:cNvSpPr>
            <a:spLocks noGrp="1"/>
          </p:cNvSpPr>
          <p:nvPr>
            <p:ph idx="1"/>
          </p:nvPr>
        </p:nvSpPr>
        <p:spPr/>
        <p:txBody>
          <a:bodyPr/>
          <a:lstStyle/>
          <a:p>
            <a:pPr eaLnBrk="1" hangingPunct="1"/>
            <a:r>
              <a:rPr lang="en-US" altLang="en-US" sz="2400" smtClean="0">
                <a:solidFill>
                  <a:schemeClr val="tx1"/>
                </a:solidFill>
                <a:latin typeface="Arial" charset="0"/>
                <a:cs typeface="Arial" charset="0"/>
              </a:rPr>
              <a:t>Issues of foot health requiring podiatrist assessment</a:t>
            </a:r>
          </a:p>
          <a:p>
            <a:pPr eaLnBrk="1" hangingPunct="1"/>
            <a:r>
              <a:rPr lang="en-US" altLang="en-US" sz="2400" smtClean="0">
                <a:solidFill>
                  <a:schemeClr val="tx1"/>
                </a:solidFill>
                <a:latin typeface="Arial" charset="0"/>
                <a:cs typeface="Arial" charset="0"/>
              </a:rPr>
              <a:t>Red Flag signs &amp; symptoms</a:t>
            </a:r>
          </a:p>
          <a:p>
            <a:pPr eaLnBrk="1" hangingPunct="1"/>
            <a:r>
              <a:rPr lang="en-US" altLang="en-US" sz="2400" smtClean="0">
                <a:solidFill>
                  <a:schemeClr val="tx1"/>
                </a:solidFill>
                <a:latin typeface="Arial" charset="0"/>
                <a:cs typeface="Arial" charset="0"/>
              </a:rPr>
              <a:t>Role of CSWs </a:t>
            </a:r>
            <a:r>
              <a:rPr lang="en-US" altLang="en-US" sz="2400" i="1" smtClean="0">
                <a:solidFill>
                  <a:schemeClr val="tx1"/>
                </a:solidFill>
                <a:latin typeface="Arial" charset="0"/>
                <a:cs typeface="Arial" charset="0"/>
              </a:rPr>
              <a:t>(see  Role of CSW handout)</a:t>
            </a:r>
          </a:p>
          <a:p>
            <a:pPr eaLnBrk="1" hangingPunct="1"/>
            <a:r>
              <a:rPr lang="en-US" altLang="en-US" sz="2400" smtClean="0">
                <a:solidFill>
                  <a:schemeClr val="tx1"/>
                </a:solidFill>
                <a:latin typeface="Arial" charset="0"/>
                <a:cs typeface="Arial" charset="0"/>
              </a:rPr>
              <a:t>When &amp; how to refer to  podiatrist or GP</a:t>
            </a:r>
            <a:endParaRPr lang="en-US" altLang="en-US" sz="2400" i="1" smtClean="0">
              <a:solidFill>
                <a:schemeClr val="tx1"/>
              </a:solidFill>
              <a:latin typeface="Arial" charset="0"/>
              <a:cs typeface="Arial" charset="0"/>
            </a:endParaRPr>
          </a:p>
          <a:p>
            <a:pPr eaLnBrk="1" hangingPunct="1"/>
            <a:r>
              <a:rPr lang="en-US" altLang="en-US" sz="2400" smtClean="0">
                <a:solidFill>
                  <a:schemeClr val="tx1"/>
                </a:solidFill>
                <a:latin typeface="Arial" charset="0"/>
                <a:cs typeface="Arial" charset="0"/>
              </a:rPr>
              <a:t>Using the Foot Care Project Screening Tool </a:t>
            </a:r>
            <a:r>
              <a:rPr lang="en-US" altLang="en-US" sz="2400" i="1" smtClean="0">
                <a:solidFill>
                  <a:schemeClr val="tx1"/>
                </a:solidFill>
                <a:latin typeface="Arial" charset="0"/>
                <a:cs typeface="Arial" charset="0"/>
              </a:rPr>
              <a:t>(Screening Tool Handout)</a:t>
            </a:r>
          </a:p>
          <a:p>
            <a:pPr lvl="1" eaLnBrk="1" hangingPunct="1"/>
            <a:r>
              <a:rPr lang="en-US" altLang="en-US" sz="2400" smtClean="0">
                <a:solidFill>
                  <a:schemeClr val="tx1"/>
                </a:solidFill>
                <a:latin typeface="Arial" charset="0"/>
                <a:cs typeface="Arial" charset="0"/>
              </a:rPr>
              <a:t>Case studies</a:t>
            </a:r>
          </a:p>
          <a:p>
            <a:pPr lvl="1" eaLnBrk="1" hangingPunct="1"/>
            <a:r>
              <a:rPr lang="en-US" altLang="en-US" sz="2400" smtClean="0">
                <a:solidFill>
                  <a:schemeClr val="tx1"/>
                </a:solidFill>
                <a:latin typeface="Arial" charset="0"/>
                <a:cs typeface="Arial" charset="0"/>
              </a:rPr>
              <a:t>Workshop activity</a:t>
            </a:r>
          </a:p>
          <a:p>
            <a:pPr eaLnBrk="1" hangingPunct="1"/>
            <a:r>
              <a:rPr lang="en-US" altLang="en-US" sz="2400" smtClean="0">
                <a:solidFill>
                  <a:schemeClr val="tx1"/>
                </a:solidFill>
                <a:latin typeface="Arial" charset="0"/>
                <a:cs typeface="Arial" charset="0"/>
              </a:rPr>
              <a:t>Request for personal care: Foot Care Support</a:t>
            </a:r>
          </a:p>
        </p:txBody>
      </p:sp>
    </p:spTree>
    <p:extLst>
      <p:ext uri="{BB962C8B-B14F-4D97-AF65-F5344CB8AC3E}">
        <p14:creationId xmlns:p14="http://schemas.microsoft.com/office/powerpoint/2010/main" val="7482003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Nail disorders</a:t>
            </a:r>
            <a:endParaRPr lang="en-US" dirty="0"/>
          </a:p>
        </p:txBody>
      </p:sp>
      <p:sp>
        <p:nvSpPr>
          <p:cNvPr id="3" name="Content Placeholder 2"/>
          <p:cNvSpPr>
            <a:spLocks noGrp="1"/>
          </p:cNvSpPr>
          <p:nvPr>
            <p:ph idx="1"/>
          </p:nvPr>
        </p:nvSpPr>
        <p:spPr/>
        <p:txBody>
          <a:bodyPr>
            <a:normAutofit/>
          </a:bodyPr>
          <a:lstStyle/>
          <a:p>
            <a:pPr eaLnBrk="1" fontAlgn="auto" hangingPunct="1">
              <a:spcAft>
                <a:spcPts val="0"/>
              </a:spcAft>
              <a:buFont typeface="Wingdings 2"/>
              <a:buChar char=""/>
              <a:defRPr/>
            </a:pPr>
            <a:r>
              <a:rPr lang="en-US" dirty="0" smtClean="0"/>
              <a:t>Thickened toenail – trauma to the nail</a:t>
            </a:r>
          </a:p>
          <a:p>
            <a:pPr eaLnBrk="1" fontAlgn="auto" hangingPunct="1">
              <a:spcAft>
                <a:spcPts val="0"/>
              </a:spcAft>
              <a:buFont typeface="Wingdings 2"/>
              <a:buChar char=""/>
              <a:defRPr/>
            </a:pPr>
            <a:r>
              <a:rPr lang="en-US" dirty="0" smtClean="0"/>
              <a:t>Excessively curved toenail</a:t>
            </a:r>
          </a:p>
          <a:p>
            <a:pPr eaLnBrk="1" fontAlgn="auto" hangingPunct="1">
              <a:spcAft>
                <a:spcPts val="0"/>
              </a:spcAft>
              <a:buFont typeface="Wingdings 2"/>
              <a:buChar char=""/>
              <a:defRPr/>
            </a:pPr>
            <a:r>
              <a:rPr lang="en-US" dirty="0" smtClean="0"/>
              <a:t>Ingrown toe nail</a:t>
            </a:r>
          </a:p>
          <a:p>
            <a:pPr eaLnBrk="1" fontAlgn="auto" hangingPunct="1">
              <a:spcAft>
                <a:spcPts val="0"/>
              </a:spcAft>
              <a:buFont typeface="Wingdings 2"/>
              <a:buChar char=""/>
              <a:defRPr/>
            </a:pPr>
            <a:r>
              <a:rPr lang="en-US" dirty="0" err="1" smtClean="0"/>
              <a:t>Fungally</a:t>
            </a:r>
            <a:r>
              <a:rPr lang="en-US" dirty="0" smtClean="0"/>
              <a:t> infected toenail (thickened, discolored)</a:t>
            </a:r>
          </a:p>
          <a:p>
            <a:pPr eaLnBrk="1" fontAlgn="auto" hangingPunct="1">
              <a:spcAft>
                <a:spcPts val="0"/>
              </a:spcAft>
              <a:buFont typeface="Wingdings 2"/>
              <a:buNone/>
              <a:defRPr/>
            </a:pPr>
            <a:endParaRPr lang="en-US" dirty="0" smtClean="0"/>
          </a:p>
          <a:p>
            <a:pPr eaLnBrk="1" fontAlgn="auto" hangingPunct="1">
              <a:spcAft>
                <a:spcPts val="0"/>
              </a:spcAft>
              <a:buFont typeface="Wingdings 2"/>
              <a:buChar char=""/>
              <a:defRPr/>
            </a:pPr>
            <a:endParaRPr lang="en-US" dirty="0" smtClean="0"/>
          </a:p>
          <a:p>
            <a:pPr eaLnBrk="1" fontAlgn="auto" hangingPunct="1">
              <a:spcAft>
                <a:spcPts val="0"/>
              </a:spcAft>
              <a:buFont typeface="Wingdings 2"/>
              <a:buNone/>
              <a:defRPr/>
            </a:pPr>
            <a:r>
              <a:rPr lang="en-US" b="1" dirty="0" smtClean="0"/>
              <a:t>     Diagnosis and Management by a Podiatrist</a:t>
            </a:r>
            <a:endParaRPr lang="en-US" dirty="0"/>
          </a:p>
        </p:txBody>
      </p:sp>
      <p:sp>
        <p:nvSpPr>
          <p:cNvPr id="4" name="Right Arrow 3"/>
          <p:cNvSpPr/>
          <p:nvPr/>
        </p:nvSpPr>
        <p:spPr>
          <a:xfrm rot="5400000">
            <a:off x="3886994" y="4401344"/>
            <a:ext cx="865188"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2997603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Nail disorders</a:t>
            </a:r>
            <a:endParaRPr lang="en-US" dirty="0"/>
          </a:p>
        </p:txBody>
      </p:sp>
      <p:pic>
        <p:nvPicPr>
          <p:cNvPr id="16387" name="Picture 5" descr="F100000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68413" y="1554163"/>
            <a:ext cx="6759575" cy="4525962"/>
          </a:xfrm>
        </p:spPr>
      </p:pic>
    </p:spTree>
    <p:extLst>
      <p:ext uri="{BB962C8B-B14F-4D97-AF65-F5344CB8AC3E}">
        <p14:creationId xmlns:p14="http://schemas.microsoft.com/office/powerpoint/2010/main" val="33402189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Nail disorders</a:t>
            </a:r>
            <a:endParaRPr lang="en-US" dirty="0"/>
          </a:p>
        </p:txBody>
      </p:sp>
      <p:pic>
        <p:nvPicPr>
          <p:cNvPr id="17411" name="Picture 6" descr="DSC0003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58888" y="1557338"/>
            <a:ext cx="6629400" cy="4970462"/>
          </a:xfrm>
        </p:spPr>
      </p:pic>
    </p:spTree>
    <p:extLst>
      <p:ext uri="{BB962C8B-B14F-4D97-AF65-F5344CB8AC3E}">
        <p14:creationId xmlns:p14="http://schemas.microsoft.com/office/powerpoint/2010/main" val="32376649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objectives</a:t>
            </a:r>
            <a:endParaRPr lang="en-US" dirty="0"/>
          </a:p>
        </p:txBody>
      </p:sp>
      <p:sp>
        <p:nvSpPr>
          <p:cNvPr id="3" name="Content Placeholder 2"/>
          <p:cNvSpPr>
            <a:spLocks noGrp="1"/>
          </p:cNvSpPr>
          <p:nvPr>
            <p:ph idx="1"/>
          </p:nvPr>
        </p:nvSpPr>
        <p:spPr/>
        <p:txBody>
          <a:bodyPr>
            <a:normAutofit/>
          </a:bodyPr>
          <a:lstStyle/>
          <a:p>
            <a:r>
              <a:rPr lang="en-US" dirty="0" smtClean="0">
                <a:solidFill>
                  <a:schemeClr val="tx1"/>
                </a:solidFill>
              </a:rPr>
              <a:t>On completion of this module participants will</a:t>
            </a:r>
          </a:p>
          <a:p>
            <a:pPr lvl="1"/>
            <a:r>
              <a:rPr lang="en-US" dirty="0" smtClean="0">
                <a:solidFill>
                  <a:schemeClr val="tx1"/>
                </a:solidFill>
              </a:rPr>
              <a:t>Have an understanding of personal </a:t>
            </a:r>
            <a:r>
              <a:rPr lang="en-US" dirty="0" err="1" smtClean="0">
                <a:solidFill>
                  <a:schemeClr val="tx1"/>
                </a:solidFill>
              </a:rPr>
              <a:t>carer</a:t>
            </a:r>
            <a:r>
              <a:rPr lang="en-US" dirty="0" smtClean="0">
                <a:solidFill>
                  <a:schemeClr val="tx1"/>
                </a:solidFill>
              </a:rPr>
              <a:t> and podiatrist role in assisting clients with foot care</a:t>
            </a:r>
          </a:p>
          <a:p>
            <a:pPr lvl="1"/>
            <a:r>
              <a:rPr lang="en-US" dirty="0" smtClean="0">
                <a:solidFill>
                  <a:schemeClr val="tx1"/>
                </a:solidFill>
              </a:rPr>
              <a:t>Identify good footwear choices and assist people in selecting better footwear choices</a:t>
            </a:r>
          </a:p>
          <a:p>
            <a:pPr lvl="1"/>
            <a:r>
              <a:rPr lang="en-US" dirty="0" smtClean="0">
                <a:solidFill>
                  <a:schemeClr val="tx1"/>
                </a:solidFill>
              </a:rPr>
              <a:t>Have an awareness of current aids, methods and equipment used to support foot and nail care</a:t>
            </a:r>
          </a:p>
          <a:p>
            <a:pPr lvl="1"/>
            <a:r>
              <a:rPr lang="en-US" dirty="0" smtClean="0">
                <a:solidFill>
                  <a:schemeClr val="tx1"/>
                </a:solidFill>
              </a:rPr>
              <a:t>Be able to support clients in applying good nail and foot care</a:t>
            </a:r>
            <a:endParaRPr lang="en-US" dirty="0">
              <a:solidFill>
                <a:schemeClr val="tx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Nail disorders</a:t>
            </a:r>
            <a:endParaRPr lang="en-US" dirty="0"/>
          </a:p>
        </p:txBody>
      </p:sp>
      <p:pic>
        <p:nvPicPr>
          <p:cNvPr id="18435" name="Picture 5" descr="F100001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00113" y="1484313"/>
            <a:ext cx="7262812" cy="4864100"/>
          </a:xfrm>
        </p:spPr>
      </p:pic>
    </p:spTree>
    <p:extLst>
      <p:ext uri="{BB962C8B-B14F-4D97-AF65-F5344CB8AC3E}">
        <p14:creationId xmlns:p14="http://schemas.microsoft.com/office/powerpoint/2010/main" val="40508603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OTHER SIGNS &amp; SYMPTOMS</a:t>
            </a:r>
            <a:endParaRPr lang="en-US" dirty="0"/>
          </a:p>
        </p:txBody>
      </p:sp>
      <p:sp>
        <p:nvSpPr>
          <p:cNvPr id="19459" name="Content Placeholder 2"/>
          <p:cNvSpPr>
            <a:spLocks noGrp="1"/>
          </p:cNvSpPr>
          <p:nvPr>
            <p:ph idx="1"/>
          </p:nvPr>
        </p:nvSpPr>
        <p:spPr/>
        <p:txBody>
          <a:bodyPr/>
          <a:lstStyle/>
          <a:p>
            <a:pPr eaLnBrk="1" hangingPunct="1">
              <a:buFont typeface="Wingdings 2" pitchFamily="18" charset="2"/>
              <a:buNone/>
            </a:pPr>
            <a:endParaRPr lang="en-US" altLang="en-US" smtClean="0"/>
          </a:p>
          <a:p>
            <a:pPr eaLnBrk="1" hangingPunct="1">
              <a:buFont typeface="Wingdings 2" pitchFamily="18" charset="2"/>
              <a:buNone/>
            </a:pPr>
            <a:endParaRPr lang="en-US" altLang="en-US" b="1" smtClean="0"/>
          </a:p>
          <a:p>
            <a:pPr eaLnBrk="1" hangingPunct="1">
              <a:buFont typeface="Wingdings 2" pitchFamily="18" charset="2"/>
              <a:buNone/>
            </a:pPr>
            <a:endParaRPr lang="en-US" altLang="en-US" b="1" smtClean="0"/>
          </a:p>
          <a:p>
            <a:pPr eaLnBrk="1" hangingPunct="1">
              <a:buFont typeface="Wingdings 2" pitchFamily="18" charset="2"/>
              <a:buNone/>
            </a:pPr>
            <a:endParaRPr lang="en-US" altLang="en-US" b="1" smtClean="0"/>
          </a:p>
        </p:txBody>
      </p:sp>
      <p:pic>
        <p:nvPicPr>
          <p:cNvPr id="19460" name="ClipArt Placeholder 5" descr="ingrown%20toe%20nail-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412875"/>
            <a:ext cx="5113338" cy="484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02214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Skin disorders</a:t>
            </a:r>
            <a:endParaRPr lang="en-US" dirty="0"/>
          </a:p>
        </p:txBody>
      </p:sp>
      <p:sp>
        <p:nvSpPr>
          <p:cNvPr id="3" name="Content Placeholder 2"/>
          <p:cNvSpPr>
            <a:spLocks noGrp="1"/>
          </p:cNvSpPr>
          <p:nvPr>
            <p:ph idx="1"/>
          </p:nvPr>
        </p:nvSpPr>
        <p:spPr>
          <a:xfrm>
            <a:off x="304800" y="1268413"/>
            <a:ext cx="8686800" cy="5400675"/>
          </a:xfrm>
        </p:spPr>
        <p:txBody>
          <a:bodyPr>
            <a:normAutofit lnSpcReduction="10000"/>
          </a:bodyPr>
          <a:lstStyle/>
          <a:p>
            <a:pPr eaLnBrk="1" fontAlgn="auto" hangingPunct="1">
              <a:spcAft>
                <a:spcPts val="0"/>
              </a:spcAft>
              <a:buFont typeface="Wingdings 2"/>
              <a:buChar char=""/>
              <a:defRPr/>
            </a:pPr>
            <a:r>
              <a:rPr lang="en-AU" sz="3000" dirty="0" smtClean="0"/>
              <a:t>Callous –thickened, dead skin caused by excessive pressure, painful if untreated</a:t>
            </a:r>
            <a:endParaRPr lang="en-US" sz="3000" dirty="0" smtClean="0"/>
          </a:p>
          <a:p>
            <a:pPr eaLnBrk="1" fontAlgn="auto" hangingPunct="1">
              <a:spcAft>
                <a:spcPts val="0"/>
              </a:spcAft>
              <a:buFont typeface="Wingdings 2"/>
              <a:buChar char=""/>
              <a:defRPr/>
            </a:pPr>
            <a:r>
              <a:rPr lang="en-AU" sz="3000" dirty="0" smtClean="0"/>
              <a:t>Corns – a concentrated area of callous</a:t>
            </a:r>
            <a:endParaRPr lang="en-US" sz="3000" dirty="0" smtClean="0"/>
          </a:p>
          <a:p>
            <a:pPr eaLnBrk="1" fontAlgn="auto" hangingPunct="1">
              <a:spcAft>
                <a:spcPts val="0"/>
              </a:spcAft>
              <a:buFont typeface="Wingdings 2"/>
              <a:buChar char=""/>
              <a:defRPr/>
            </a:pPr>
            <a:r>
              <a:rPr lang="en-AU" sz="3000" dirty="0" smtClean="0"/>
              <a:t>Warts – caused by a viral infection</a:t>
            </a:r>
            <a:endParaRPr lang="en-US" sz="3000" dirty="0" smtClean="0"/>
          </a:p>
          <a:p>
            <a:pPr eaLnBrk="1" fontAlgn="auto" hangingPunct="1">
              <a:spcAft>
                <a:spcPts val="0"/>
              </a:spcAft>
              <a:buFont typeface="Wingdings 2"/>
              <a:buChar char=""/>
              <a:defRPr/>
            </a:pPr>
            <a:r>
              <a:rPr lang="en-AU" sz="3000" dirty="0" err="1" smtClean="0"/>
              <a:t>Tinea</a:t>
            </a:r>
            <a:r>
              <a:rPr lang="en-AU" sz="3000" dirty="0" smtClean="0"/>
              <a:t> – a fungal infection of the skin. </a:t>
            </a:r>
            <a:endParaRPr lang="en-US" sz="3000" dirty="0" smtClean="0"/>
          </a:p>
          <a:p>
            <a:pPr eaLnBrk="1" fontAlgn="auto" hangingPunct="1">
              <a:spcAft>
                <a:spcPts val="0"/>
              </a:spcAft>
              <a:buFont typeface="Wingdings 2"/>
              <a:buChar char=""/>
              <a:defRPr/>
            </a:pPr>
            <a:r>
              <a:rPr lang="en-AU" sz="3000" dirty="0" smtClean="0"/>
              <a:t>Chilblains – often itchy and painful, they usually appear as reddish/purplish splotches of discolouration on extremities </a:t>
            </a:r>
            <a:r>
              <a:rPr lang="en-AU" sz="3000" dirty="0" err="1" smtClean="0"/>
              <a:t>eg</a:t>
            </a:r>
            <a:r>
              <a:rPr lang="en-AU" sz="3000" dirty="0" smtClean="0"/>
              <a:t> toes, heels, bony projections</a:t>
            </a:r>
          </a:p>
          <a:p>
            <a:pPr eaLnBrk="1" fontAlgn="auto" hangingPunct="1">
              <a:spcAft>
                <a:spcPts val="0"/>
              </a:spcAft>
              <a:buFont typeface="Wingdings 2"/>
              <a:buNone/>
              <a:defRPr/>
            </a:pPr>
            <a:r>
              <a:rPr lang="en-US" dirty="0" smtClean="0"/>
              <a:t>                      </a:t>
            </a:r>
          </a:p>
          <a:p>
            <a:pPr eaLnBrk="1" fontAlgn="auto" hangingPunct="1">
              <a:spcAft>
                <a:spcPts val="0"/>
              </a:spcAft>
              <a:buFont typeface="Wingdings 2"/>
              <a:buNone/>
              <a:defRPr/>
            </a:pPr>
            <a:r>
              <a:rPr lang="en-US" sz="3000" dirty="0" smtClean="0"/>
              <a:t>          </a:t>
            </a:r>
            <a:r>
              <a:rPr lang="en-US" sz="3000" b="1" dirty="0" smtClean="0"/>
              <a:t>Diagnosis and Management by a Podiatrist</a:t>
            </a:r>
            <a:endParaRPr lang="en-US" sz="3000" b="1" dirty="0"/>
          </a:p>
        </p:txBody>
      </p:sp>
      <p:sp>
        <p:nvSpPr>
          <p:cNvPr id="5" name="Right Arrow 4"/>
          <p:cNvSpPr/>
          <p:nvPr/>
        </p:nvSpPr>
        <p:spPr>
          <a:xfrm rot="5400000">
            <a:off x="4068763" y="5661025"/>
            <a:ext cx="647700"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23631297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Skin disorders</a:t>
            </a:r>
            <a:endParaRPr lang="en-US" dirty="0"/>
          </a:p>
        </p:txBody>
      </p:sp>
      <p:pic>
        <p:nvPicPr>
          <p:cNvPr id="21507" name="Picture 5" descr="F100000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33463" y="1554163"/>
            <a:ext cx="6994525" cy="4683125"/>
          </a:xfrm>
        </p:spPr>
      </p:pic>
    </p:spTree>
    <p:extLst>
      <p:ext uri="{BB962C8B-B14F-4D97-AF65-F5344CB8AC3E}">
        <p14:creationId xmlns:p14="http://schemas.microsoft.com/office/powerpoint/2010/main" val="21045147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Skin disorders</a:t>
            </a:r>
            <a:endParaRPr lang="en-US" dirty="0"/>
          </a:p>
        </p:txBody>
      </p:sp>
      <p:sp>
        <p:nvSpPr>
          <p:cNvPr id="22531" name="Content Placeholder 2"/>
          <p:cNvSpPr>
            <a:spLocks noGrp="1"/>
          </p:cNvSpPr>
          <p:nvPr>
            <p:ph idx="1"/>
          </p:nvPr>
        </p:nvSpPr>
        <p:spPr/>
        <p:txBody>
          <a:bodyPr/>
          <a:lstStyle/>
          <a:p>
            <a:pPr eaLnBrk="1" hangingPunct="1">
              <a:buFont typeface="Wingdings 2" pitchFamily="18" charset="2"/>
              <a:buNone/>
            </a:pPr>
            <a:endParaRPr lang="en-US" altLang="en-US" smtClean="0"/>
          </a:p>
        </p:txBody>
      </p:sp>
      <p:pic>
        <p:nvPicPr>
          <p:cNvPr id="22532" name="Picture 5" descr="F1000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738" y="333375"/>
            <a:ext cx="4321175" cy="627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54276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fontAlgn="auto" hangingPunct="1">
              <a:spcAft>
                <a:spcPts val="0"/>
              </a:spcAft>
              <a:defRPr/>
            </a:pPr>
            <a:r>
              <a:rPr lang="en-US"/>
              <a:t>Skin Disorders</a:t>
            </a:r>
          </a:p>
        </p:txBody>
      </p:sp>
      <p:pic>
        <p:nvPicPr>
          <p:cNvPr id="23555" name="Picture 5" descr="F10000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0113" y="1412875"/>
            <a:ext cx="7559675" cy="506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84428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Skin disorders</a:t>
            </a:r>
            <a:endParaRPr lang="en-US" dirty="0"/>
          </a:p>
        </p:txBody>
      </p:sp>
      <p:pic>
        <p:nvPicPr>
          <p:cNvPr id="24579" name="Picture 5" descr="tinea pedis 2 moccosi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66775" y="1989138"/>
            <a:ext cx="7378700" cy="4032250"/>
          </a:xfrm>
        </p:spPr>
      </p:pic>
    </p:spTree>
    <p:extLst>
      <p:ext uri="{BB962C8B-B14F-4D97-AF65-F5344CB8AC3E}">
        <p14:creationId xmlns:p14="http://schemas.microsoft.com/office/powerpoint/2010/main" val="36498938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fontAlgn="auto" hangingPunct="1">
              <a:spcAft>
                <a:spcPts val="0"/>
              </a:spcAft>
              <a:defRPr/>
            </a:pPr>
            <a:r>
              <a:rPr lang="en-US"/>
              <a:t>Skin Disorders</a:t>
            </a:r>
          </a:p>
        </p:txBody>
      </p:sp>
      <p:pic>
        <p:nvPicPr>
          <p:cNvPr id="25603" name="Picture 4" descr="scan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0650" y="476250"/>
            <a:ext cx="95885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5" descr="F100000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6013" y="1698625"/>
            <a:ext cx="7343775" cy="491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39831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Skin disorders</a:t>
            </a:r>
            <a:endParaRPr lang="en-US" dirty="0"/>
          </a:p>
        </p:txBody>
      </p:sp>
      <p:pic>
        <p:nvPicPr>
          <p:cNvPr id="26627" name="Picture 8" descr="verruca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42988" y="1412875"/>
            <a:ext cx="3384550" cy="5100638"/>
          </a:xfrm>
        </p:spPr>
      </p:pic>
      <p:pic>
        <p:nvPicPr>
          <p:cNvPr id="26628" name="Picture 7" descr="verruca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1412875"/>
            <a:ext cx="3462338"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57548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Skin disorders</a:t>
            </a:r>
            <a:endParaRPr lang="en-US" dirty="0"/>
          </a:p>
        </p:txBody>
      </p:sp>
      <p:pic>
        <p:nvPicPr>
          <p:cNvPr id="27651" name="Content Placeholder 3" descr="Chillblain.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140200" y="188913"/>
            <a:ext cx="4895850" cy="6527800"/>
          </a:xfrm>
        </p:spPr>
      </p:pic>
    </p:spTree>
    <p:extLst>
      <p:ext uri="{BB962C8B-B14F-4D97-AF65-F5344CB8AC3E}">
        <p14:creationId xmlns:p14="http://schemas.microsoft.com/office/powerpoint/2010/main" val="39995576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Topics to be covered</a:t>
            </a:r>
            <a:endParaRPr lang="en-US" dirty="0"/>
          </a:p>
        </p:txBody>
      </p:sp>
      <p:sp>
        <p:nvSpPr>
          <p:cNvPr id="3" name="Content Placeholder 2"/>
          <p:cNvSpPr>
            <a:spLocks noGrp="1"/>
          </p:cNvSpPr>
          <p:nvPr>
            <p:ph idx="1"/>
          </p:nvPr>
        </p:nvSpPr>
        <p:spPr/>
        <p:txBody>
          <a:bodyPr>
            <a:normAutofit/>
          </a:bodyPr>
          <a:lstStyle/>
          <a:p>
            <a:r>
              <a:rPr lang="en-US" dirty="0" smtClean="0"/>
              <a:t>Role of podiatrist</a:t>
            </a:r>
          </a:p>
          <a:p>
            <a:r>
              <a:rPr lang="en-US" dirty="0" smtClean="0"/>
              <a:t>Role of Community Care Worker in foot hygiene</a:t>
            </a:r>
          </a:p>
          <a:p>
            <a:r>
              <a:rPr lang="en-US" dirty="0" smtClean="0"/>
              <a:t>High Risk Factors</a:t>
            </a:r>
          </a:p>
          <a:p>
            <a:r>
              <a:rPr lang="en-US" dirty="0" smtClean="0"/>
              <a:t>Good Foot Care</a:t>
            </a:r>
          </a:p>
          <a:p>
            <a:r>
              <a:rPr lang="en-US" dirty="0" smtClean="0"/>
              <a:t>Tools of Trade</a:t>
            </a:r>
          </a:p>
          <a:p>
            <a:r>
              <a:rPr lang="en-US" dirty="0" smtClean="0"/>
              <a:t>Corns &amp; Callous</a:t>
            </a:r>
          </a:p>
          <a:p>
            <a:r>
              <a:rPr lang="en-US" dirty="0" smtClean="0"/>
              <a:t>Footwear</a:t>
            </a:r>
          </a:p>
          <a:p>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Other signs and Symptoms</a:t>
            </a:r>
            <a:endParaRPr lang="en-US" dirty="0"/>
          </a:p>
        </p:txBody>
      </p:sp>
      <p:sp>
        <p:nvSpPr>
          <p:cNvPr id="28675" name="Content Placeholder 2"/>
          <p:cNvSpPr>
            <a:spLocks noGrp="1"/>
          </p:cNvSpPr>
          <p:nvPr>
            <p:ph idx="1"/>
          </p:nvPr>
        </p:nvSpPr>
        <p:spPr/>
        <p:txBody>
          <a:bodyPr/>
          <a:lstStyle/>
          <a:p>
            <a:pPr eaLnBrk="1" hangingPunct="1"/>
            <a:r>
              <a:rPr lang="en-US" altLang="en-US" smtClean="0"/>
              <a:t>Color changes to the feet or legs</a:t>
            </a:r>
          </a:p>
          <a:p>
            <a:pPr eaLnBrk="1" hangingPunct="1"/>
            <a:r>
              <a:rPr lang="en-US" altLang="en-US" smtClean="0"/>
              <a:t>Any discharge</a:t>
            </a:r>
          </a:p>
          <a:p>
            <a:pPr eaLnBrk="1" hangingPunct="1"/>
            <a:r>
              <a:rPr lang="en-US" altLang="en-US" smtClean="0"/>
              <a:t>Swelling, hotness, cracks or bruises</a:t>
            </a:r>
          </a:p>
          <a:p>
            <a:pPr eaLnBrk="1" hangingPunct="1"/>
            <a:endParaRPr lang="en-US" altLang="en-US" smtClean="0"/>
          </a:p>
        </p:txBody>
      </p:sp>
    </p:spTree>
    <p:extLst>
      <p:ext uri="{BB962C8B-B14F-4D97-AF65-F5344CB8AC3E}">
        <p14:creationId xmlns:p14="http://schemas.microsoft.com/office/powerpoint/2010/main" val="2387459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AU" dirty="0" smtClean="0"/>
              <a:t>Red Flags for referral</a:t>
            </a:r>
            <a:endParaRPr lang="en-AU" dirty="0"/>
          </a:p>
        </p:txBody>
      </p:sp>
      <p:sp>
        <p:nvSpPr>
          <p:cNvPr id="29699" name="Content Placeholder 2"/>
          <p:cNvSpPr>
            <a:spLocks noGrp="1"/>
          </p:cNvSpPr>
          <p:nvPr>
            <p:ph idx="1"/>
          </p:nvPr>
        </p:nvSpPr>
        <p:spPr/>
        <p:txBody>
          <a:bodyPr/>
          <a:lstStyle/>
          <a:p>
            <a:pPr eaLnBrk="1" hangingPunct="1"/>
            <a:r>
              <a:rPr lang="en-US" altLang="en-US" smtClean="0"/>
              <a:t>Following requires </a:t>
            </a:r>
            <a:r>
              <a:rPr lang="en-AU" altLang="en-US" b="1" smtClean="0"/>
              <a:t>urgent action</a:t>
            </a:r>
            <a:r>
              <a:rPr lang="en-AU" altLang="en-US" smtClean="0"/>
              <a:t> </a:t>
            </a:r>
            <a:r>
              <a:rPr lang="en-US" altLang="en-US" smtClean="0"/>
              <a:t>and</a:t>
            </a:r>
            <a:r>
              <a:rPr lang="en-AU" altLang="en-US" smtClean="0"/>
              <a:t> GP referral </a:t>
            </a:r>
          </a:p>
          <a:p>
            <a:pPr lvl="1" eaLnBrk="1" hangingPunct="1"/>
            <a:r>
              <a:rPr lang="en-US" altLang="en-US" smtClean="0"/>
              <a:t>Red</a:t>
            </a:r>
            <a:endParaRPr lang="en-AU" altLang="en-US" smtClean="0"/>
          </a:p>
          <a:p>
            <a:pPr lvl="1" eaLnBrk="1" hangingPunct="1"/>
            <a:r>
              <a:rPr lang="en-US" altLang="en-US" smtClean="0"/>
              <a:t>Hot</a:t>
            </a:r>
            <a:endParaRPr lang="en-AU" altLang="en-US" smtClean="0"/>
          </a:p>
          <a:p>
            <a:pPr lvl="1" eaLnBrk="1" hangingPunct="1"/>
            <a:r>
              <a:rPr lang="en-US" altLang="en-US" smtClean="0"/>
              <a:t>Swelling with pain</a:t>
            </a:r>
            <a:endParaRPr lang="en-AU" altLang="en-US" smtClean="0"/>
          </a:p>
          <a:p>
            <a:pPr lvl="1" eaLnBrk="1" hangingPunct="1"/>
            <a:r>
              <a:rPr lang="en-US" altLang="en-US" smtClean="0"/>
              <a:t>Pus</a:t>
            </a:r>
            <a:endParaRPr lang="en-AU" altLang="en-US" smtClean="0"/>
          </a:p>
          <a:p>
            <a:pPr lvl="1" eaLnBrk="1" hangingPunct="1"/>
            <a:r>
              <a:rPr lang="en-US" altLang="en-US" smtClean="0"/>
              <a:t>Large sores</a:t>
            </a:r>
            <a:endParaRPr lang="en-AU" altLang="en-US" smtClean="0"/>
          </a:p>
          <a:p>
            <a:pPr lvl="1" eaLnBrk="1" hangingPunct="1"/>
            <a:r>
              <a:rPr lang="en-US" altLang="en-US" smtClean="0"/>
              <a:t>Oozing sores</a:t>
            </a:r>
            <a:endParaRPr lang="en-AU" altLang="en-US" smtClean="0"/>
          </a:p>
          <a:p>
            <a:pPr eaLnBrk="1" hangingPunct="1"/>
            <a:endParaRPr lang="en-AU" altLang="en-US" smtClean="0"/>
          </a:p>
        </p:txBody>
      </p:sp>
    </p:spTree>
    <p:extLst>
      <p:ext uri="{BB962C8B-B14F-4D97-AF65-F5344CB8AC3E}">
        <p14:creationId xmlns:p14="http://schemas.microsoft.com/office/powerpoint/2010/main" val="28454573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fontAlgn="auto" hangingPunct="1">
              <a:spcAft>
                <a:spcPts val="0"/>
              </a:spcAft>
              <a:defRPr/>
            </a:pPr>
            <a:r>
              <a:rPr lang="en-US"/>
              <a:t>Other Signs and Symptoms</a:t>
            </a:r>
          </a:p>
        </p:txBody>
      </p:sp>
      <p:pic>
        <p:nvPicPr>
          <p:cNvPr id="30723" name="Picture 5" descr="F10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650" y="1484313"/>
            <a:ext cx="7620000"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21683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Other signs and symptoms</a:t>
            </a:r>
            <a:endParaRPr lang="en-US" dirty="0"/>
          </a:p>
        </p:txBody>
      </p:sp>
      <p:pic>
        <p:nvPicPr>
          <p:cNvPr id="31747" name="Picture 4" descr="F100001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4213" y="1265238"/>
            <a:ext cx="7775575" cy="5207000"/>
          </a:xfrm>
        </p:spPr>
      </p:pic>
    </p:spTree>
    <p:extLst>
      <p:ext uri="{BB962C8B-B14F-4D97-AF65-F5344CB8AC3E}">
        <p14:creationId xmlns:p14="http://schemas.microsoft.com/office/powerpoint/2010/main" val="7126629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fontAlgn="auto" hangingPunct="1">
              <a:spcAft>
                <a:spcPts val="0"/>
              </a:spcAft>
              <a:defRPr/>
            </a:pPr>
            <a:r>
              <a:rPr lang="en-US"/>
              <a:t>Other Signs and Symptoms </a:t>
            </a:r>
          </a:p>
        </p:txBody>
      </p:sp>
      <p:pic>
        <p:nvPicPr>
          <p:cNvPr id="32771" name="Picture 5" descr="F100000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350" y="1628775"/>
            <a:ext cx="7345363"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05859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fontAlgn="auto" hangingPunct="1">
              <a:spcAft>
                <a:spcPts val="0"/>
              </a:spcAft>
              <a:defRPr/>
            </a:pPr>
            <a:r>
              <a:rPr lang="en-US"/>
              <a:t>Other Signs and Symptoms </a:t>
            </a:r>
          </a:p>
        </p:txBody>
      </p:sp>
      <p:pic>
        <p:nvPicPr>
          <p:cNvPr id="33795" name="Picture 5" descr="F100000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913" y="1628775"/>
            <a:ext cx="7272337" cy="48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91108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fontAlgn="auto" hangingPunct="1">
              <a:spcAft>
                <a:spcPts val="0"/>
              </a:spcAft>
              <a:defRPr/>
            </a:pPr>
            <a:r>
              <a:rPr lang="en-US"/>
              <a:t>Other Signs and Symptoms </a:t>
            </a:r>
          </a:p>
        </p:txBody>
      </p:sp>
      <p:pic>
        <p:nvPicPr>
          <p:cNvPr id="34819" name="Picture 6" descr="F10000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8888" y="1628775"/>
            <a:ext cx="7416800"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184668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fontAlgn="auto" hangingPunct="1">
              <a:spcAft>
                <a:spcPts val="0"/>
              </a:spcAft>
              <a:defRPr/>
            </a:pPr>
            <a:r>
              <a:rPr lang="en-US"/>
              <a:t>Other Signs and Symptoms </a:t>
            </a:r>
          </a:p>
        </p:txBody>
      </p:sp>
      <p:pic>
        <p:nvPicPr>
          <p:cNvPr id="35843" name="Picture 5" descr="F100000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350" y="1628775"/>
            <a:ext cx="7273925" cy="487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445581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AU" dirty="0" smtClean="0"/>
              <a:t>Case Study 1</a:t>
            </a:r>
            <a:endParaRPr lang="en-AU" dirty="0"/>
          </a:p>
        </p:txBody>
      </p:sp>
      <p:sp>
        <p:nvSpPr>
          <p:cNvPr id="3" name="Content Placeholder 2"/>
          <p:cNvSpPr>
            <a:spLocks noGrp="1"/>
          </p:cNvSpPr>
          <p:nvPr>
            <p:ph idx="1"/>
          </p:nvPr>
        </p:nvSpPr>
        <p:spPr>
          <a:xfrm>
            <a:off x="250825" y="1341438"/>
            <a:ext cx="4843463" cy="3586162"/>
          </a:xfrm>
        </p:spPr>
        <p:txBody>
          <a:bodyPr>
            <a:normAutofit lnSpcReduction="10000"/>
          </a:bodyPr>
          <a:lstStyle/>
          <a:p>
            <a:pPr eaLnBrk="1" fontAlgn="auto" hangingPunct="1">
              <a:spcAft>
                <a:spcPts val="0"/>
              </a:spcAft>
              <a:buFont typeface="Wingdings 2"/>
              <a:buChar char=""/>
              <a:defRPr/>
            </a:pPr>
            <a:r>
              <a:rPr lang="en-AU" sz="2800" dirty="0" smtClean="0"/>
              <a:t>Mrs B has trouble with bending to cut her nails. She has well controlled diabetes and walks regularly. She finds her nails grow quickly and cut holes in her socks and she has trouble in getting shoes to fit her feet comfortably.</a:t>
            </a:r>
            <a:endParaRPr lang="en-AU" sz="2800" dirty="0"/>
          </a:p>
        </p:txBody>
      </p:sp>
      <p:pic>
        <p:nvPicPr>
          <p:cNvPr id="36868" name="Picture 4" descr="case study 1 27062014 0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11863" y="1052513"/>
            <a:ext cx="2771775"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5" descr="case study 1 27062014 00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3716338"/>
            <a:ext cx="2592387"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6" descr="case study 1 27062014 00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00338" y="4581525"/>
            <a:ext cx="2519362"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286784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AU" dirty="0" smtClean="0"/>
              <a:t>Case study 2</a:t>
            </a:r>
            <a:endParaRPr lang="en-AU" dirty="0"/>
          </a:p>
        </p:txBody>
      </p:sp>
      <p:sp>
        <p:nvSpPr>
          <p:cNvPr id="37891" name="Content Placeholder 2"/>
          <p:cNvSpPr>
            <a:spLocks noGrp="1"/>
          </p:cNvSpPr>
          <p:nvPr>
            <p:ph idx="1"/>
          </p:nvPr>
        </p:nvSpPr>
        <p:spPr/>
        <p:txBody>
          <a:bodyPr/>
          <a:lstStyle/>
          <a:p>
            <a:pPr eaLnBrk="1" hangingPunct="1"/>
            <a:r>
              <a:rPr lang="en-AU" altLang="en-US" smtClean="0"/>
              <a:t>Mr O has regular podiatry for nail care and he is treating a fungal nail with Teatree Oil under podiatrist advice. He also has trouble with webspace tinea &amp; cracks. When a painless blister &amp; bright red swelling formed over his toes his GP sent him immediately to ER where he was admitted to hospital for several days on a drip</a:t>
            </a:r>
          </a:p>
        </p:txBody>
      </p:sp>
    </p:spTree>
    <p:extLst>
      <p:ext uri="{BB962C8B-B14F-4D97-AF65-F5344CB8AC3E}">
        <p14:creationId xmlns:p14="http://schemas.microsoft.com/office/powerpoint/2010/main" val="3032777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podiatrist is……</a:t>
            </a:r>
            <a:endParaRPr lang="en-US" dirty="0"/>
          </a:p>
        </p:txBody>
      </p:sp>
      <p:sp>
        <p:nvSpPr>
          <p:cNvPr id="3" name="Content Placeholder 2"/>
          <p:cNvSpPr>
            <a:spLocks noGrp="1"/>
          </p:cNvSpPr>
          <p:nvPr>
            <p:ph idx="1"/>
          </p:nvPr>
        </p:nvSpPr>
        <p:spPr/>
        <p:txBody>
          <a:bodyPr/>
          <a:lstStyle/>
          <a:p>
            <a:r>
              <a:rPr lang="en-US" dirty="0" smtClean="0"/>
              <a:t>Health professional – diagnosis, treatment and prevention of disorder of feet and lower limbs</a:t>
            </a:r>
          </a:p>
          <a:p>
            <a:r>
              <a:rPr lang="en-US" dirty="0" smtClean="0"/>
              <a:t>A range of skills are used for example:</a:t>
            </a:r>
          </a:p>
          <a:p>
            <a:pPr lvl="1"/>
            <a:r>
              <a:rPr lang="en-US" dirty="0" smtClean="0"/>
              <a:t>Orthotic prescription and manufacture</a:t>
            </a:r>
          </a:p>
          <a:p>
            <a:pPr lvl="1"/>
            <a:r>
              <a:rPr lang="en-US" dirty="0" smtClean="0"/>
              <a:t>Wound management</a:t>
            </a:r>
          </a:p>
          <a:p>
            <a:pPr lvl="1"/>
            <a:r>
              <a:rPr lang="en-US" dirty="0" smtClean="0"/>
              <a:t>Minor nail surgery</a:t>
            </a:r>
          </a:p>
          <a:p>
            <a:pPr lvl="1"/>
            <a:r>
              <a:rPr lang="en-US" dirty="0" smtClean="0"/>
              <a:t>Footwear advice</a:t>
            </a:r>
          </a:p>
          <a:p>
            <a:pPr lvl="1"/>
            <a:r>
              <a:rPr lang="en-US" dirty="0" smtClean="0"/>
              <a:t>Treatment of skin and nail disorders of the feet</a:t>
            </a:r>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AU" dirty="0" smtClean="0"/>
              <a:t>Case study 2</a:t>
            </a:r>
            <a:endParaRPr lang="en-AU" dirty="0"/>
          </a:p>
        </p:txBody>
      </p:sp>
      <p:pic>
        <p:nvPicPr>
          <p:cNvPr id="38915" name="Content Placeholder 3" descr="case study 2 02072014 charles 006.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11188" y="1741488"/>
            <a:ext cx="2808287" cy="2106612"/>
          </a:xfrm>
        </p:spPr>
      </p:pic>
      <p:pic>
        <p:nvPicPr>
          <p:cNvPr id="38916" name="Picture 4" descr="case study 2 02072014 charles 00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1341438"/>
            <a:ext cx="2592388"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5" descr="case study 2 02072014 charles 00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92275" y="4076700"/>
            <a:ext cx="2987675"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6" descr="case study 2 02072014 charles 010.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84888" y="3429000"/>
            <a:ext cx="2303462"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053071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eaLnBrk="1" fontAlgn="auto" hangingPunct="1">
              <a:spcAft>
                <a:spcPts val="0"/>
              </a:spcAft>
              <a:defRPr/>
            </a:pPr>
            <a:r>
              <a:rPr lang="en-US" sz="2200" b="1" dirty="0" smtClean="0"/>
              <a:t/>
            </a:r>
            <a:br>
              <a:rPr lang="en-US" sz="2200" b="1" dirty="0" smtClean="0"/>
            </a:br>
            <a:r>
              <a:rPr lang="en-US" sz="2200" b="1" dirty="0" smtClean="0"/>
              <a:t>Client Managed Foot Care  </a:t>
            </a:r>
            <a:r>
              <a:rPr lang="en-AU" sz="2200" dirty="0" smtClean="0"/>
              <a:t/>
            </a:r>
            <a:br>
              <a:rPr lang="en-AU" sz="2200" dirty="0" smtClean="0"/>
            </a:br>
            <a:r>
              <a:rPr lang="en-US" sz="2200" b="1" dirty="0" smtClean="0"/>
              <a:t>Role of Community support Workers (</a:t>
            </a:r>
            <a:r>
              <a:rPr lang="en-US" sz="2200" b="1" dirty="0" err="1" smtClean="0"/>
              <a:t>CsW</a:t>
            </a:r>
            <a:r>
              <a:rPr lang="en-US" sz="2200" b="1" dirty="0" smtClean="0"/>
              <a:t>)</a:t>
            </a:r>
            <a:br>
              <a:rPr lang="en-US" sz="2200" b="1" dirty="0" smtClean="0"/>
            </a:br>
            <a:r>
              <a:rPr lang="en-AU" dirty="0" smtClean="0"/>
              <a:t/>
            </a:r>
            <a:br>
              <a:rPr lang="en-AU" dirty="0" smtClean="0"/>
            </a:br>
            <a:endParaRPr lang="en-AU" dirty="0"/>
          </a:p>
        </p:txBody>
      </p:sp>
      <p:sp>
        <p:nvSpPr>
          <p:cNvPr id="3" name="Content Placeholder 2"/>
          <p:cNvSpPr>
            <a:spLocks noGrp="1"/>
          </p:cNvSpPr>
          <p:nvPr>
            <p:ph idx="1"/>
          </p:nvPr>
        </p:nvSpPr>
        <p:spPr>
          <a:xfrm>
            <a:off x="304800" y="1125538"/>
            <a:ext cx="8686800" cy="5543550"/>
          </a:xfrm>
        </p:spPr>
        <p:txBody>
          <a:bodyPr>
            <a:normAutofit fontScale="40000" lnSpcReduction="20000"/>
          </a:bodyPr>
          <a:lstStyle/>
          <a:p>
            <a:pPr algn="just" eaLnBrk="1" fontAlgn="auto" hangingPunct="1">
              <a:spcAft>
                <a:spcPts val="0"/>
              </a:spcAft>
              <a:buFont typeface="Wingdings 2"/>
              <a:buChar char=""/>
              <a:defRPr/>
            </a:pPr>
            <a:r>
              <a:rPr lang="en-US" sz="5500" dirty="0" smtClean="0"/>
              <a:t>Support client to maintain basic foot hygiene/healthy feet </a:t>
            </a:r>
          </a:p>
          <a:p>
            <a:pPr lvl="1" algn="just" eaLnBrk="1" fontAlgn="auto" hangingPunct="1">
              <a:spcAft>
                <a:spcPts val="0"/>
              </a:spcAft>
              <a:buFont typeface="Wingdings 2"/>
              <a:buChar char=""/>
              <a:defRPr/>
            </a:pPr>
            <a:r>
              <a:rPr lang="en-US" sz="5500" i="1" dirty="0" smtClean="0">
                <a:solidFill>
                  <a:srgbClr val="FF0000"/>
                </a:solidFill>
              </a:rPr>
              <a:t>Within an Active Support Framework – Do With, Not For</a:t>
            </a:r>
            <a:endParaRPr lang="en-AU" sz="5500" dirty="0" smtClean="0">
              <a:solidFill>
                <a:srgbClr val="FF0000"/>
              </a:solidFill>
            </a:endParaRPr>
          </a:p>
          <a:p>
            <a:pPr algn="just" eaLnBrk="1" fontAlgn="auto" hangingPunct="1">
              <a:spcAft>
                <a:spcPts val="0"/>
              </a:spcAft>
              <a:buFont typeface="Wingdings 2"/>
              <a:buChar char=""/>
              <a:defRPr/>
            </a:pPr>
            <a:r>
              <a:rPr lang="en-US" sz="5500" dirty="0" smtClean="0"/>
              <a:t>Prompt client to identify techniques for caring for their feet </a:t>
            </a:r>
            <a:endParaRPr lang="en-AU" sz="5500" dirty="0" smtClean="0"/>
          </a:p>
          <a:p>
            <a:pPr algn="just" eaLnBrk="1" fontAlgn="auto" hangingPunct="1">
              <a:spcAft>
                <a:spcPts val="0"/>
              </a:spcAft>
              <a:buFont typeface="Wingdings 2"/>
              <a:buChar char=""/>
              <a:defRPr/>
            </a:pPr>
            <a:r>
              <a:rPr lang="en-US" sz="5500" dirty="0" smtClean="0"/>
              <a:t>Assist set-up as required to enable client to undertake foot care</a:t>
            </a:r>
            <a:endParaRPr lang="en-AU" sz="5500" dirty="0" smtClean="0"/>
          </a:p>
          <a:p>
            <a:pPr algn="just" eaLnBrk="1" fontAlgn="auto" hangingPunct="1">
              <a:spcAft>
                <a:spcPts val="0"/>
              </a:spcAft>
              <a:buFont typeface="Wingdings 2"/>
              <a:buChar char=""/>
              <a:defRPr/>
            </a:pPr>
            <a:r>
              <a:rPr lang="en-US" sz="5500" dirty="0" smtClean="0"/>
              <a:t>If client is having difficulty performing foot hygiene tasks CSW to prompt client to try different ways of doing it.  May need adapted equipment</a:t>
            </a:r>
            <a:endParaRPr lang="en-AU" sz="5500" dirty="0" smtClean="0"/>
          </a:p>
          <a:p>
            <a:pPr algn="just" eaLnBrk="1" fontAlgn="auto" hangingPunct="1">
              <a:spcAft>
                <a:spcPts val="0"/>
              </a:spcAft>
              <a:buFont typeface="Wingdings 2"/>
              <a:buChar char=""/>
              <a:defRPr/>
            </a:pPr>
            <a:r>
              <a:rPr lang="en-US" sz="5500" dirty="0" smtClean="0"/>
              <a:t>To inform assessment worker if client is no longer able to complete basic foot hygiene and maintain healthy feet independently</a:t>
            </a:r>
            <a:endParaRPr lang="en-AU" sz="5500" dirty="0" smtClean="0"/>
          </a:p>
          <a:p>
            <a:pPr algn="just" eaLnBrk="1" fontAlgn="auto" hangingPunct="1">
              <a:spcAft>
                <a:spcPts val="0"/>
              </a:spcAft>
              <a:buFont typeface="Wingdings 2"/>
              <a:buChar char=""/>
              <a:defRPr/>
            </a:pPr>
            <a:r>
              <a:rPr lang="en-US" sz="5500" dirty="0" smtClean="0"/>
              <a:t>Work with client to complete the screening tool to identify any foot problems </a:t>
            </a:r>
            <a:endParaRPr lang="en-AU" sz="5500" dirty="0" smtClean="0"/>
          </a:p>
          <a:p>
            <a:pPr algn="just" eaLnBrk="1" fontAlgn="auto" hangingPunct="1">
              <a:spcAft>
                <a:spcPts val="0"/>
              </a:spcAft>
              <a:buFont typeface="Wingdings 2"/>
              <a:buChar char=""/>
              <a:defRPr/>
            </a:pPr>
            <a:r>
              <a:rPr lang="en-US" sz="5500" dirty="0" smtClean="0"/>
              <a:t>Identify and report any changes in foot condition that may indicate a foot problem that needs to be assessed by a podiatrist</a:t>
            </a:r>
            <a:endParaRPr lang="en-AU" sz="5500" dirty="0" smtClean="0"/>
          </a:p>
          <a:p>
            <a:pPr eaLnBrk="1" fontAlgn="auto" hangingPunct="1">
              <a:spcAft>
                <a:spcPts val="0"/>
              </a:spcAft>
              <a:buFont typeface="Wingdings 2"/>
              <a:buChar char=""/>
              <a:defRPr/>
            </a:pPr>
            <a:endParaRPr lang="en-AU" dirty="0"/>
          </a:p>
        </p:txBody>
      </p:sp>
    </p:spTree>
    <p:extLst>
      <p:ext uri="{BB962C8B-B14F-4D97-AF65-F5344CB8AC3E}">
        <p14:creationId xmlns:p14="http://schemas.microsoft.com/office/powerpoint/2010/main" val="27255610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eaLnBrk="1" fontAlgn="auto" hangingPunct="1">
              <a:spcAft>
                <a:spcPts val="0"/>
              </a:spcAft>
              <a:defRPr/>
            </a:pPr>
            <a:r>
              <a:rPr lang="en-US" dirty="0" smtClean="0"/>
              <a:t>Foot care project screening tool</a:t>
            </a:r>
            <a:endParaRPr lang="en-US" dirty="0"/>
          </a:p>
        </p:txBody>
      </p:sp>
      <p:pic>
        <p:nvPicPr>
          <p:cNvPr id="40963"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9750" y="1341438"/>
            <a:ext cx="3613150" cy="51117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8525" y="1268413"/>
            <a:ext cx="4081463" cy="518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027688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Screening tool</a:t>
            </a:r>
            <a:endParaRPr lang="en-US" dirty="0"/>
          </a:p>
        </p:txBody>
      </p:sp>
      <p:sp>
        <p:nvSpPr>
          <p:cNvPr id="41987" name="Content Placeholder 2"/>
          <p:cNvSpPr>
            <a:spLocks noGrp="1"/>
          </p:cNvSpPr>
          <p:nvPr>
            <p:ph idx="1"/>
          </p:nvPr>
        </p:nvSpPr>
        <p:spPr/>
        <p:txBody>
          <a:bodyPr/>
          <a:lstStyle/>
          <a:p>
            <a:pPr eaLnBrk="1" hangingPunct="1"/>
            <a:r>
              <a:rPr lang="en-US" altLang="en-US" smtClean="0"/>
              <a:t>Activity:  Practice using screening tool with a colleague</a:t>
            </a:r>
          </a:p>
        </p:txBody>
      </p:sp>
    </p:spTree>
    <p:extLst>
      <p:ext uri="{BB962C8B-B14F-4D97-AF65-F5344CB8AC3E}">
        <p14:creationId xmlns:p14="http://schemas.microsoft.com/office/powerpoint/2010/main" val="187496419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eaLnBrk="1" fontAlgn="auto" hangingPunct="1">
              <a:spcAft>
                <a:spcPts val="0"/>
              </a:spcAft>
              <a:defRPr/>
            </a:pPr>
            <a:r>
              <a:rPr lang="en-US" dirty="0" smtClean="0"/>
              <a:t>Summary </a:t>
            </a:r>
            <a:r>
              <a:rPr lang="en-US" smtClean="0"/>
              <a:t>and questionnaire</a:t>
            </a:r>
            <a:endParaRPr lang="en-US"/>
          </a:p>
        </p:txBody>
      </p:sp>
      <p:sp>
        <p:nvSpPr>
          <p:cNvPr id="3" name="Content Placeholder 2"/>
          <p:cNvSpPr>
            <a:spLocks noGrp="1"/>
          </p:cNvSpPr>
          <p:nvPr>
            <p:ph idx="1"/>
          </p:nvPr>
        </p:nvSpPr>
        <p:spPr/>
        <p:txBody>
          <a:bodyPr>
            <a:normAutofit fontScale="92500" lnSpcReduction="10000"/>
          </a:bodyPr>
          <a:lstStyle/>
          <a:p>
            <a:pPr eaLnBrk="1" fontAlgn="auto" hangingPunct="1">
              <a:spcAft>
                <a:spcPts val="0"/>
              </a:spcAft>
              <a:buFont typeface="Wingdings 2"/>
              <a:buChar char=""/>
              <a:defRPr/>
            </a:pPr>
            <a:r>
              <a:rPr lang="en-US" dirty="0" smtClean="0"/>
              <a:t>CSW supports client in self management of foot care</a:t>
            </a:r>
          </a:p>
          <a:p>
            <a:pPr eaLnBrk="1" fontAlgn="auto" hangingPunct="1">
              <a:spcAft>
                <a:spcPts val="0"/>
              </a:spcAft>
              <a:buFont typeface="Wingdings 2"/>
              <a:buChar char=""/>
              <a:defRPr/>
            </a:pPr>
            <a:r>
              <a:rPr lang="en-US" dirty="0" smtClean="0"/>
              <a:t>Work with client to complete foot screening tool</a:t>
            </a:r>
          </a:p>
          <a:p>
            <a:pPr eaLnBrk="1" fontAlgn="auto" hangingPunct="1">
              <a:spcAft>
                <a:spcPts val="0"/>
              </a:spcAft>
              <a:buFont typeface="Wingdings 2"/>
              <a:buChar char=""/>
              <a:defRPr/>
            </a:pPr>
            <a:r>
              <a:rPr lang="en-US" dirty="0" smtClean="0"/>
              <a:t>Report any condition of concern immediately to supervisor (See red flags)</a:t>
            </a:r>
          </a:p>
          <a:p>
            <a:pPr eaLnBrk="1" fontAlgn="auto" hangingPunct="1">
              <a:spcAft>
                <a:spcPts val="0"/>
              </a:spcAft>
              <a:buFont typeface="Wingdings 2"/>
              <a:buChar char=""/>
              <a:defRPr/>
            </a:pPr>
            <a:r>
              <a:rPr lang="en-US" dirty="0" smtClean="0"/>
              <a:t>Inform assessment worker if client no longer able to complete basic foot hygiene</a:t>
            </a:r>
          </a:p>
          <a:p>
            <a:pPr eaLnBrk="1" fontAlgn="auto" hangingPunct="1">
              <a:spcAft>
                <a:spcPts val="0"/>
              </a:spcAft>
              <a:buFont typeface="Wingdings 2"/>
              <a:buChar char=""/>
              <a:defRPr/>
            </a:pPr>
            <a:r>
              <a:rPr lang="en-US" dirty="0" smtClean="0"/>
              <a:t>Implement care plan under direction of podiatrist as requested</a:t>
            </a:r>
            <a:endParaRPr lang="en-US" dirty="0"/>
          </a:p>
        </p:txBody>
      </p:sp>
    </p:spTree>
    <p:extLst>
      <p:ext uri="{BB962C8B-B14F-4D97-AF65-F5344CB8AC3E}">
        <p14:creationId xmlns:p14="http://schemas.microsoft.com/office/powerpoint/2010/main" val="317533635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r>
              <a:rPr lang="en-AU" dirty="0" smtClean="0"/>
              <a:t>Foot care support under podiatrist direction</a:t>
            </a:r>
            <a:endParaRPr lang="en-AU" dirty="0"/>
          </a:p>
        </p:txBody>
      </p:sp>
      <p:pic>
        <p:nvPicPr>
          <p:cNvPr id="4403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484313"/>
            <a:ext cx="3700463" cy="5240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1454150"/>
            <a:ext cx="3722688" cy="527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487063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eaLnBrk="1" fontAlgn="auto" hangingPunct="1">
              <a:spcAft>
                <a:spcPts val="0"/>
              </a:spcAft>
              <a:defRPr/>
            </a:pPr>
            <a:r>
              <a:rPr lang="en-US" dirty="0" err="1" smtClean="0"/>
              <a:t>QuestionS</a:t>
            </a:r>
            <a:r>
              <a:rPr lang="en-US" dirty="0" smtClean="0"/>
              <a:t> and </a:t>
            </a:r>
            <a:r>
              <a:rPr lang="en-US" dirty="0" err="1" smtClean="0"/>
              <a:t>QUESTIONNAIre</a:t>
            </a:r>
            <a:endParaRPr lang="en-US" dirty="0"/>
          </a:p>
        </p:txBody>
      </p:sp>
      <p:sp>
        <p:nvSpPr>
          <p:cNvPr id="45059" name="Content Placeholder 2"/>
          <p:cNvSpPr>
            <a:spLocks noGrp="1"/>
          </p:cNvSpPr>
          <p:nvPr>
            <p:ph idx="1"/>
          </p:nvPr>
        </p:nvSpPr>
        <p:spPr/>
        <p:txBody>
          <a:bodyPr/>
          <a:lstStyle/>
          <a:p>
            <a:pPr eaLnBrk="1" hangingPunct="1"/>
            <a:r>
              <a:rPr lang="en-US" altLang="en-US" smtClean="0"/>
              <a:t>Questions?    </a:t>
            </a:r>
          </a:p>
          <a:p>
            <a:pPr eaLnBrk="1" hangingPunct="1"/>
            <a:endParaRPr lang="en-US" altLang="en-US" smtClean="0"/>
          </a:p>
          <a:p>
            <a:pPr eaLnBrk="1" hangingPunct="1"/>
            <a:r>
              <a:rPr lang="en-US" altLang="en-US" smtClean="0"/>
              <a:t>Please complete the participant feedback form before you go!</a:t>
            </a:r>
          </a:p>
        </p:txBody>
      </p:sp>
      <p:pic>
        <p:nvPicPr>
          <p:cNvPr id="45060" name="Picture 4" descr="online survey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063" y="3500438"/>
            <a:ext cx="3163887"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28780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Importance of foot care</a:t>
            </a:r>
            <a:endParaRPr lang="en-US" dirty="0"/>
          </a:p>
        </p:txBody>
      </p:sp>
      <p:sp>
        <p:nvSpPr>
          <p:cNvPr id="3" name="Content Placeholder 2"/>
          <p:cNvSpPr>
            <a:spLocks noGrp="1"/>
          </p:cNvSpPr>
          <p:nvPr>
            <p:ph idx="1"/>
          </p:nvPr>
        </p:nvSpPr>
        <p:spPr/>
        <p:txBody>
          <a:bodyPr/>
          <a:lstStyle/>
          <a:p>
            <a:r>
              <a:rPr lang="en-US" dirty="0" smtClean="0"/>
              <a:t>Poor foot care -    mobility and independence</a:t>
            </a:r>
          </a:p>
          <a:p>
            <a:r>
              <a:rPr lang="en-US" dirty="0" smtClean="0"/>
              <a:t>Impaired vision</a:t>
            </a:r>
          </a:p>
          <a:p>
            <a:r>
              <a:rPr lang="en-US" dirty="0" smtClean="0"/>
              <a:t>Inability to reach feet</a:t>
            </a:r>
          </a:p>
          <a:p>
            <a:r>
              <a:rPr lang="en-US" dirty="0" smtClean="0"/>
              <a:t>Falls prevention</a:t>
            </a:r>
          </a:p>
          <a:p>
            <a:r>
              <a:rPr lang="en-US" dirty="0" smtClean="0"/>
              <a:t>Not necessarily pathological feet</a:t>
            </a:r>
          </a:p>
          <a:p>
            <a:endParaRPr lang="en-US" dirty="0" smtClean="0"/>
          </a:p>
          <a:p>
            <a:pPr>
              <a:buNone/>
            </a:pPr>
            <a:r>
              <a:rPr lang="en-US" dirty="0" smtClean="0"/>
              <a:t>           role of personal </a:t>
            </a:r>
            <a:r>
              <a:rPr lang="en-US" dirty="0" err="1" smtClean="0"/>
              <a:t>carer</a:t>
            </a:r>
            <a:endParaRPr lang="en-US" dirty="0"/>
          </a:p>
        </p:txBody>
      </p:sp>
      <p:cxnSp>
        <p:nvCxnSpPr>
          <p:cNvPr id="6" name="Straight Arrow Connector 5"/>
          <p:cNvCxnSpPr/>
          <p:nvPr/>
        </p:nvCxnSpPr>
        <p:spPr>
          <a:xfrm>
            <a:off x="3563888" y="1700808"/>
            <a:ext cx="0" cy="288032"/>
          </a:xfrm>
          <a:prstGeom prst="straightConnector1">
            <a:avLst/>
          </a:prstGeom>
          <a:ln w="2222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683568" y="5373216"/>
            <a:ext cx="576064" cy="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Personal </a:t>
            </a:r>
            <a:r>
              <a:rPr lang="en-US" dirty="0" err="1" smtClean="0"/>
              <a:t>Carer’s</a:t>
            </a:r>
            <a:r>
              <a:rPr lang="en-US" dirty="0" smtClean="0"/>
              <a:t> role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solidFill>
                  <a:schemeClr val="tx1"/>
                </a:solidFill>
              </a:rPr>
              <a:t>Personal </a:t>
            </a:r>
            <a:r>
              <a:rPr lang="en-US" dirty="0" err="1" smtClean="0">
                <a:solidFill>
                  <a:schemeClr val="tx1"/>
                </a:solidFill>
              </a:rPr>
              <a:t>carer’s</a:t>
            </a:r>
            <a:r>
              <a:rPr lang="en-US" dirty="0" smtClean="0">
                <a:solidFill>
                  <a:schemeClr val="tx1"/>
                </a:solidFill>
              </a:rPr>
              <a:t> role may encouraging and supporting people to:</a:t>
            </a:r>
          </a:p>
          <a:p>
            <a:pPr lvl="1"/>
            <a:r>
              <a:rPr lang="en-US" dirty="0" smtClean="0">
                <a:solidFill>
                  <a:schemeClr val="tx1"/>
                </a:solidFill>
              </a:rPr>
              <a:t>Regular washing of person’s feet</a:t>
            </a:r>
          </a:p>
          <a:p>
            <a:pPr lvl="1"/>
            <a:r>
              <a:rPr lang="en-US" dirty="0" smtClean="0">
                <a:solidFill>
                  <a:schemeClr val="tx1"/>
                </a:solidFill>
              </a:rPr>
              <a:t>Careful drying, especially between the toes</a:t>
            </a:r>
          </a:p>
          <a:p>
            <a:pPr lvl="1"/>
            <a:r>
              <a:rPr lang="en-US" dirty="0" smtClean="0">
                <a:solidFill>
                  <a:schemeClr val="tx1"/>
                </a:solidFill>
              </a:rPr>
              <a:t>Regular checking of condition of skin and nails of feet and lower legs</a:t>
            </a:r>
          </a:p>
          <a:p>
            <a:pPr lvl="1"/>
            <a:r>
              <a:rPr lang="en-US" dirty="0" err="1" smtClean="0">
                <a:solidFill>
                  <a:schemeClr val="tx1"/>
                </a:solidFill>
              </a:rPr>
              <a:t>Moisturising</a:t>
            </a:r>
            <a:r>
              <a:rPr lang="en-US" dirty="0" smtClean="0">
                <a:solidFill>
                  <a:schemeClr val="tx1"/>
                </a:solidFill>
              </a:rPr>
              <a:t> and massaging skin of feet and lower legs (</a:t>
            </a:r>
            <a:r>
              <a:rPr lang="en-US" b="1" dirty="0" smtClean="0">
                <a:solidFill>
                  <a:schemeClr val="tx1"/>
                </a:solidFill>
              </a:rPr>
              <a:t>not</a:t>
            </a:r>
            <a:r>
              <a:rPr lang="en-US" dirty="0" smtClean="0">
                <a:solidFill>
                  <a:schemeClr val="tx1"/>
                </a:solidFill>
              </a:rPr>
              <a:t> between toes)</a:t>
            </a:r>
          </a:p>
          <a:p>
            <a:pPr lvl="1"/>
            <a:r>
              <a:rPr lang="en-US" dirty="0" smtClean="0">
                <a:solidFill>
                  <a:schemeClr val="tx1"/>
                </a:solidFill>
              </a:rPr>
              <a:t>Filing of nails</a:t>
            </a:r>
          </a:p>
          <a:p>
            <a:pPr lvl="1"/>
            <a:r>
              <a:rPr lang="en-US" dirty="0" smtClean="0">
                <a:solidFill>
                  <a:schemeClr val="tx1"/>
                </a:solidFill>
              </a:rPr>
              <a:t>Maintaining level of callous (under podiatrist advice)</a:t>
            </a:r>
          </a:p>
          <a:p>
            <a:pPr lvl="1"/>
            <a:r>
              <a:rPr lang="en-US" dirty="0" smtClean="0">
                <a:solidFill>
                  <a:schemeClr val="tx1"/>
                </a:solidFill>
              </a:rPr>
              <a:t>Assisting person with purchase of appropriate shoes</a:t>
            </a:r>
            <a:endParaRPr lang="en-US" dirty="0">
              <a:solidFill>
                <a:schemeClr val="tx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risk factors</a:t>
            </a:r>
            <a:endParaRPr lang="en-US" dirty="0"/>
          </a:p>
        </p:txBody>
      </p:sp>
      <p:sp>
        <p:nvSpPr>
          <p:cNvPr id="3" name="Content Placeholder 2"/>
          <p:cNvSpPr>
            <a:spLocks noGrp="1"/>
          </p:cNvSpPr>
          <p:nvPr>
            <p:ph idx="1"/>
          </p:nvPr>
        </p:nvSpPr>
        <p:spPr/>
        <p:txBody>
          <a:bodyPr>
            <a:normAutofit fontScale="92500"/>
          </a:bodyPr>
          <a:lstStyle/>
          <a:p>
            <a:r>
              <a:rPr lang="en-US" dirty="0" smtClean="0"/>
              <a:t>Anyone with any of the following conditions should be seen by a podiatrist:</a:t>
            </a:r>
          </a:p>
          <a:p>
            <a:pPr lvl="1"/>
            <a:r>
              <a:rPr lang="en-US" dirty="0" smtClean="0"/>
              <a:t>Diabetes</a:t>
            </a:r>
          </a:p>
          <a:p>
            <a:pPr lvl="1"/>
            <a:r>
              <a:rPr lang="en-US" dirty="0" smtClean="0"/>
              <a:t>Peripheral vascular disease</a:t>
            </a:r>
          </a:p>
          <a:p>
            <a:pPr lvl="1"/>
            <a:r>
              <a:rPr lang="en-US" dirty="0" smtClean="0"/>
              <a:t>Nervous system disorders</a:t>
            </a:r>
          </a:p>
          <a:p>
            <a:pPr lvl="1"/>
            <a:r>
              <a:rPr lang="en-US" dirty="0" smtClean="0"/>
              <a:t>Blood disorders </a:t>
            </a:r>
            <a:r>
              <a:rPr lang="en-US" dirty="0" err="1" smtClean="0"/>
              <a:t>ie</a:t>
            </a:r>
            <a:r>
              <a:rPr lang="en-US" dirty="0" smtClean="0"/>
              <a:t> </a:t>
            </a:r>
            <a:r>
              <a:rPr lang="en-US" dirty="0" err="1" smtClean="0"/>
              <a:t>haemophilia</a:t>
            </a:r>
            <a:r>
              <a:rPr lang="en-US" dirty="0" smtClean="0"/>
              <a:t>, blood thinning medications</a:t>
            </a:r>
          </a:p>
          <a:p>
            <a:pPr lvl="1"/>
            <a:r>
              <a:rPr lang="en-US" dirty="0" smtClean="0"/>
              <a:t>Conditions or medications affecting the immune system</a:t>
            </a:r>
          </a:p>
          <a:p>
            <a:pPr lvl="1"/>
            <a:r>
              <a:rPr lang="en-US" dirty="0" err="1" smtClean="0"/>
              <a:t>Lymphoedema</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Good foot care</a:t>
            </a:r>
            <a:endParaRPr lang="en-US" dirty="0"/>
          </a:p>
        </p:txBody>
      </p:sp>
      <p:sp>
        <p:nvSpPr>
          <p:cNvPr id="3" name="Content Placeholder 2"/>
          <p:cNvSpPr>
            <a:spLocks noGrp="1"/>
          </p:cNvSpPr>
          <p:nvPr>
            <p:ph idx="1"/>
          </p:nvPr>
        </p:nvSpPr>
        <p:spPr/>
        <p:txBody>
          <a:bodyPr>
            <a:normAutofit fontScale="92500" lnSpcReduction="20000"/>
          </a:bodyPr>
          <a:lstStyle/>
          <a:p>
            <a:pPr lvl="0"/>
            <a:r>
              <a:rPr lang="en-AU" dirty="0" smtClean="0"/>
              <a:t>Cut nails straight across </a:t>
            </a:r>
            <a:endParaRPr lang="en-US" dirty="0" smtClean="0"/>
          </a:p>
          <a:p>
            <a:pPr lvl="0"/>
            <a:r>
              <a:rPr lang="en-AU" dirty="0" smtClean="0"/>
              <a:t>File corners if necessary</a:t>
            </a:r>
            <a:endParaRPr lang="en-US" dirty="0" smtClean="0"/>
          </a:p>
          <a:p>
            <a:pPr lvl="0"/>
            <a:r>
              <a:rPr lang="en-AU" dirty="0" smtClean="0"/>
              <a:t>Pumice hard skin &amp; calluses </a:t>
            </a:r>
            <a:endParaRPr lang="en-US" dirty="0" smtClean="0"/>
          </a:p>
          <a:p>
            <a:pPr lvl="0"/>
            <a:r>
              <a:rPr lang="en-AU" dirty="0" smtClean="0"/>
              <a:t>Apply moisturiser to heels </a:t>
            </a:r>
            <a:endParaRPr lang="en-US" dirty="0" smtClean="0"/>
          </a:p>
          <a:p>
            <a:pPr lvl="0"/>
            <a:r>
              <a:rPr lang="en-AU" dirty="0" smtClean="0"/>
              <a:t>Dry well between toes </a:t>
            </a:r>
            <a:endParaRPr lang="en-US" dirty="0" smtClean="0"/>
          </a:p>
          <a:p>
            <a:pPr lvl="0"/>
            <a:r>
              <a:rPr lang="en-AU" dirty="0" smtClean="0"/>
              <a:t>Attend to injuries </a:t>
            </a:r>
            <a:endParaRPr lang="en-US" dirty="0" smtClean="0"/>
          </a:p>
          <a:p>
            <a:pPr lvl="0"/>
            <a:r>
              <a:rPr lang="en-AU" dirty="0" smtClean="0"/>
              <a:t>Wear suitable/ fitted shoes </a:t>
            </a:r>
            <a:endParaRPr lang="en-US" dirty="0" smtClean="0"/>
          </a:p>
          <a:p>
            <a:pPr lvl="0"/>
            <a:r>
              <a:rPr lang="en-AU" dirty="0" smtClean="0"/>
              <a:t>Natural fibre socks &amp; stockings - not too tight. </a:t>
            </a:r>
            <a:endParaRPr lang="en-US" dirty="0" smtClean="0"/>
          </a:p>
          <a:p>
            <a:pPr lvl="0"/>
            <a:r>
              <a:rPr lang="en-AU" dirty="0" smtClean="0"/>
              <a:t>Notice abnormalities consult a Podiatrist or your doctor</a:t>
            </a:r>
            <a:endParaRPr lang="en-US" dirty="0" smtClean="0"/>
          </a:p>
          <a:p>
            <a:endParaRPr lang="en-US" dirty="0"/>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1654</TotalTime>
  <Words>1520</Words>
  <Application>Microsoft Office PowerPoint</Application>
  <PresentationFormat>On-screen Show (4:3)</PresentationFormat>
  <Paragraphs>241</Paragraphs>
  <Slides>56</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58" baseType="lpstr">
      <vt:lpstr>Trek</vt:lpstr>
      <vt:lpstr>Slide</vt:lpstr>
      <vt:lpstr>SCUFF TRAINING FOR COMMUNITY SUPPORT WORKERS</vt:lpstr>
      <vt:lpstr>Thanks to:</vt:lpstr>
      <vt:lpstr>objectives</vt:lpstr>
      <vt:lpstr>Topics to be covered</vt:lpstr>
      <vt:lpstr>A podiatrist is……</vt:lpstr>
      <vt:lpstr>Importance of foot care</vt:lpstr>
      <vt:lpstr>Personal Carer’s role</vt:lpstr>
      <vt:lpstr>High risk factors</vt:lpstr>
      <vt:lpstr>Good foot care</vt:lpstr>
      <vt:lpstr>Tools of the trade</vt:lpstr>
      <vt:lpstr>NEVER ……</vt:lpstr>
      <vt:lpstr>Minimising cross infection</vt:lpstr>
      <vt:lpstr>Identifying corns and callous</vt:lpstr>
      <vt:lpstr>Corns and callous</vt:lpstr>
      <vt:lpstr>Avoiding and managing callous</vt:lpstr>
      <vt:lpstr>Management of corns</vt:lpstr>
      <vt:lpstr>footwear</vt:lpstr>
      <vt:lpstr>Footwear features</vt:lpstr>
      <vt:lpstr>Footwear pyramid</vt:lpstr>
      <vt:lpstr>Footwear and lymphoedema</vt:lpstr>
      <vt:lpstr>Summary of Session</vt:lpstr>
      <vt:lpstr>SUMMARY - What can be done?</vt:lpstr>
      <vt:lpstr>Foot care training for community Support workers </vt:lpstr>
      <vt:lpstr>Recap on previous session</vt:lpstr>
      <vt:lpstr>Objectives of this session</vt:lpstr>
      <vt:lpstr>Topics to be covered</vt:lpstr>
      <vt:lpstr>Nail disorders</vt:lpstr>
      <vt:lpstr>Nail disorders</vt:lpstr>
      <vt:lpstr>Nail disorders</vt:lpstr>
      <vt:lpstr>Nail disorders</vt:lpstr>
      <vt:lpstr>OTHER SIGNS &amp; SYMPTOMS</vt:lpstr>
      <vt:lpstr>Skin disorders</vt:lpstr>
      <vt:lpstr>Skin disorders</vt:lpstr>
      <vt:lpstr>Skin disorders</vt:lpstr>
      <vt:lpstr>Skin Disorders</vt:lpstr>
      <vt:lpstr>Skin disorders</vt:lpstr>
      <vt:lpstr>Skin Disorders</vt:lpstr>
      <vt:lpstr>Skin disorders</vt:lpstr>
      <vt:lpstr>Skin disorders</vt:lpstr>
      <vt:lpstr>Other signs and Symptoms</vt:lpstr>
      <vt:lpstr>Red Flags for referral</vt:lpstr>
      <vt:lpstr>Other Signs and Symptoms</vt:lpstr>
      <vt:lpstr>Other signs and symptoms</vt:lpstr>
      <vt:lpstr>Other Signs and Symptoms </vt:lpstr>
      <vt:lpstr>Other Signs and Symptoms </vt:lpstr>
      <vt:lpstr>Other Signs and Symptoms </vt:lpstr>
      <vt:lpstr>Other Signs and Symptoms </vt:lpstr>
      <vt:lpstr>Case Study 1</vt:lpstr>
      <vt:lpstr>Case study 2</vt:lpstr>
      <vt:lpstr>Case study 2</vt:lpstr>
      <vt:lpstr> Client Managed Foot Care   Role of Community support Workers (CsW)  </vt:lpstr>
      <vt:lpstr>Foot care project screening tool</vt:lpstr>
      <vt:lpstr>Screening tool</vt:lpstr>
      <vt:lpstr>Summary and questionnaire</vt:lpstr>
      <vt:lpstr>Foot care support under podiatrist direction</vt:lpstr>
      <vt:lpstr>QuestionS and QUESTIONNAIre</vt:lpstr>
    </vt:vector>
  </TitlesOfParts>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Scuff training for community care workers</dc:title>
  <dc:creator>New User</dc:creator>
  <cp:lastModifiedBy>Robyn Fletcher</cp:lastModifiedBy>
  <cp:revision>64</cp:revision>
  <dcterms:created xsi:type="dcterms:W3CDTF">2014-04-04T02:19:06Z</dcterms:created>
  <dcterms:modified xsi:type="dcterms:W3CDTF">2016-03-20T23:48:43Z</dcterms:modified>
</cp:coreProperties>
</file>