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67" r:id="rId3"/>
    <p:sldId id="269" r:id="rId4"/>
    <p:sldId id="266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189D"/>
    <a:srgbClr val="D50032"/>
    <a:srgbClr val="201547"/>
    <a:srgbClr val="007B4B"/>
    <a:srgbClr val="DA372E"/>
    <a:srgbClr val="008950"/>
    <a:srgbClr val="8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10350F9-6A2F-4655-AF1E-FE04B236787B}" type="datetimeFigureOut">
              <a:rPr lang="en-AU"/>
              <a:pPr>
                <a:defRPr/>
              </a:pPr>
              <a:t>16/10/2017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824A39-4CB2-4F03-BAA0-85307C802FD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36112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5EDDF46-5090-40BF-89A9-9DC3A1383312}" type="slidenum">
              <a:rPr lang="en-AU" altLang="en-US"/>
              <a:pPr/>
              <a:t>1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48093"/>
            <a:ext cx="6513072" cy="1577163"/>
          </a:xfrm>
        </p:spPr>
        <p:txBody>
          <a:bodyPr anchor="b">
            <a:noAutofit/>
          </a:bodyPr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2291907"/>
            <a:ext cx="7171440" cy="3153320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186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10000"/>
              </a:lnSpc>
              <a:defRPr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619250"/>
            <a:ext cx="8243888" cy="4854797"/>
          </a:xfrm>
        </p:spPr>
        <p:txBody>
          <a:bodyPr/>
          <a:lstStyle>
            <a:lvl1pPr marL="0" indent="0">
              <a:lnSpc>
                <a:spcPct val="110000"/>
              </a:lnSpc>
              <a:defRPr baseline="0"/>
            </a:lvl1pPr>
            <a:lvl2pPr marL="0" indent="0">
              <a:lnSpc>
                <a:spcPct val="110000"/>
              </a:lnSpc>
              <a:defRPr/>
            </a:lvl2pPr>
            <a:lvl3pPr marL="252000" indent="-252000">
              <a:lnSpc>
                <a:spcPct val="110000"/>
              </a:lnSpc>
              <a:defRPr/>
            </a:lvl3pPr>
            <a:lvl4pPr marL="504000" indent="-252000"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3888" y="6480175"/>
            <a:ext cx="539750" cy="374650"/>
          </a:xfrm>
        </p:spPr>
        <p:txBody>
          <a:bodyPr/>
          <a:lstStyle>
            <a:lvl1pPr>
              <a:defRPr/>
            </a:lvl1pPr>
          </a:lstStyle>
          <a:p>
            <a:fld id="{67B3EB1F-A247-4A3C-891A-5D74EDC5D37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5193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269875"/>
            <a:ext cx="71993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619250"/>
            <a:ext cx="8243888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119813" y="6480175"/>
            <a:ext cx="1800225" cy="3746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39750" y="6480175"/>
            <a:ext cx="5400675" cy="3746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3888" y="6486525"/>
            <a:ext cx="539750" cy="3746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E6B9C94D-810D-47A0-94ED-F09F55A646A1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lnSpc>
          <a:spcPct val="110000"/>
        </a:lnSpc>
        <a:spcBef>
          <a:spcPts val="800"/>
        </a:spcBef>
        <a:spcAft>
          <a:spcPts val="800"/>
        </a:spcAft>
        <a:defRPr sz="2200" b="1" kern="1200">
          <a:solidFill>
            <a:srgbClr val="87189D"/>
          </a:solidFill>
          <a:latin typeface="+mn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50825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03238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55650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9750" y="247650"/>
            <a:ext cx="6513513" cy="1577975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Grampians </a:t>
            </a: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Region Allied Health Workforce Strategic Plan 2017 - 20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9750" y="2292350"/>
            <a:ext cx="7172325" cy="3152775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Dean Taylor</a:t>
            </a:r>
            <a:r>
              <a:rPr lang="en-US" altLang="en-US" dirty="0">
                <a:latin typeface="Arial" charset="0"/>
                <a:ea typeface="ＭＳ Ｐゴシック" pitchFamily="34" charset="-128"/>
                <a:cs typeface="Arial" charset="0"/>
              </a:rPr>
              <a:t>	</a:t>
            </a: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										  Rural Workforce Development Officer – West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Grampians Region Allied Health Workforce Strategic Plan 2017 – 20 </a:t>
            </a:r>
            <a:endParaRPr lang="en-AU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9750" y="1619250"/>
            <a:ext cx="8243888" cy="4854575"/>
          </a:xfrm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  <a:p>
            <a:r>
              <a:rPr lang="en-US" altLang="en-US" dirty="0" smtClean="0">
                <a:ea typeface="ＭＳ Ｐゴシック" pitchFamily="34" charset="-128"/>
              </a:rPr>
              <a:t>  </a:t>
            </a:r>
          </a:p>
          <a:p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43816"/>
              </p:ext>
            </p:extLst>
          </p:nvPr>
        </p:nvGraphicFramePr>
        <p:xfrm>
          <a:off x="453359" y="2486991"/>
          <a:ext cx="8403413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26014"/>
                <a:gridCol w="1542062"/>
                <a:gridCol w="1656400"/>
                <a:gridCol w="1656400"/>
                <a:gridCol w="1722537"/>
              </a:tblGrid>
              <a:tr h="821910">
                <a:tc>
                  <a:txBody>
                    <a:bodyPr/>
                    <a:lstStyle/>
                    <a:p>
                      <a:pPr algn="ctr"/>
                      <a:endParaRPr lang="en-AU" sz="1200" b="1" dirty="0" smtClean="0"/>
                    </a:p>
                    <a:p>
                      <a:pPr algn="ctr"/>
                      <a:r>
                        <a:rPr lang="en-AU" sz="1200" b="1" dirty="0" smtClean="0"/>
                        <a:t>Victorian Government Reform / Initiative</a:t>
                      </a:r>
                    </a:p>
                    <a:p>
                      <a:pPr algn="ctr"/>
                      <a:endParaRPr lang="en-AU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 smtClean="0"/>
                    </a:p>
                    <a:p>
                      <a:pPr algn="ctr"/>
                      <a:r>
                        <a:rPr lang="en-AU" sz="1200" dirty="0" smtClean="0"/>
                        <a:t>Hospital Safety &amp; Quality in Victoria</a:t>
                      </a:r>
                      <a:endParaRPr lang="en-AU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 smtClean="0"/>
                    </a:p>
                    <a:p>
                      <a:pPr algn="ctr"/>
                      <a:r>
                        <a:rPr lang="en-AU" sz="1200" dirty="0" smtClean="0"/>
                        <a:t>Family Violence Reforms</a:t>
                      </a:r>
                      <a:endParaRPr lang="en-AU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 smtClean="0"/>
                    </a:p>
                    <a:p>
                      <a:pPr algn="ctr"/>
                      <a:r>
                        <a:rPr lang="en-AU" sz="1200" dirty="0" smtClean="0"/>
                        <a:t>National Disability</a:t>
                      </a:r>
                      <a:r>
                        <a:rPr lang="en-AU" sz="1200" baseline="0" dirty="0" smtClean="0"/>
                        <a:t> Insurance Scheme</a:t>
                      </a:r>
                      <a:endParaRPr lang="en-AU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 smtClean="0"/>
                    </a:p>
                    <a:p>
                      <a:pPr algn="ctr"/>
                      <a:r>
                        <a:rPr lang="en-AU" sz="1200" dirty="0" smtClean="0"/>
                        <a:t>Victorian Public Health and Well-being</a:t>
                      </a:r>
                      <a:endParaRPr lang="en-AU" sz="1200" baseline="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1200" b="1" dirty="0" smtClean="0"/>
                    </a:p>
                    <a:p>
                      <a:pPr algn="ctr"/>
                      <a:r>
                        <a:rPr lang="en-AU" sz="1200" b="1" dirty="0" smtClean="0"/>
                        <a:t>Regional Allied Health Workforce</a:t>
                      </a:r>
                    </a:p>
                    <a:p>
                      <a:pPr algn="ctr"/>
                      <a:endParaRPr lang="en-AU" sz="12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AU" sz="1200" dirty="0" smtClean="0"/>
                    </a:p>
                    <a:p>
                      <a:pPr algn="ctr"/>
                      <a:r>
                        <a:rPr lang="en-AU" sz="1200" dirty="0" smtClean="0"/>
                        <a:t>Grampians Region (West</a:t>
                      </a:r>
                      <a:r>
                        <a:rPr lang="en-AU" sz="1200" baseline="0" dirty="0" smtClean="0"/>
                        <a:t> Division) </a:t>
                      </a:r>
                      <a:r>
                        <a:rPr lang="en-AU" sz="1200" dirty="0" smtClean="0"/>
                        <a:t>Allied Health Workforce Strategic Plan 2017 – 20</a:t>
                      </a:r>
                      <a:endParaRPr lang="en-AU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2813181" y="3166381"/>
            <a:ext cx="484632" cy="2871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Down Arrow 8"/>
          <p:cNvSpPr/>
          <p:nvPr/>
        </p:nvSpPr>
        <p:spPr>
          <a:xfrm>
            <a:off x="4412750" y="3166379"/>
            <a:ext cx="484632" cy="2871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Down Arrow 9"/>
          <p:cNvSpPr/>
          <p:nvPr/>
        </p:nvSpPr>
        <p:spPr>
          <a:xfrm>
            <a:off x="6085156" y="3166380"/>
            <a:ext cx="484632" cy="2871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Down Arrow 10"/>
          <p:cNvSpPr/>
          <p:nvPr/>
        </p:nvSpPr>
        <p:spPr>
          <a:xfrm>
            <a:off x="7617659" y="3166381"/>
            <a:ext cx="484632" cy="2871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2059289" y="16842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AU" b="1" dirty="0" smtClean="0"/>
              <a:t>Relationship between DHHS initiatives / reforms and Strategic Plan</a:t>
            </a:r>
            <a:endParaRPr lang="en-A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55092" y="4511544"/>
            <a:ext cx="411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Other priority areas:</a:t>
            </a:r>
            <a:endParaRPr lang="en-A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56456" y="4907531"/>
            <a:ext cx="5452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AU" dirty="0" smtClean="0"/>
              <a:t>Allied Health Professional Development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AU" dirty="0" smtClean="0"/>
              <a:t>Allied Health Research and Quality Improvement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AU" dirty="0" smtClean="0"/>
              <a:t>Career pathways for allied health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677150" cy="10795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Grampians Region Allied Health Workforce Strategic Plan 2017 - 20</a:t>
            </a:r>
            <a:endParaRPr lang="en-AU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619250"/>
            <a:ext cx="8342313" cy="4854575"/>
          </a:xfrm>
        </p:spPr>
        <p:txBody>
          <a:bodyPr/>
          <a:lstStyle/>
          <a:p>
            <a:r>
              <a:rPr lang="en-AU" altLang="en-US" dirty="0" smtClean="0">
                <a:ea typeface="ＭＳ Ｐゴシック" pitchFamily="34" charset="-128"/>
              </a:rPr>
              <a:t>Purpose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altLang="en-US" b="1" dirty="0" smtClean="0">
                <a:ea typeface="ＭＳ Ｐゴシック" pitchFamily="34" charset="-128"/>
              </a:rPr>
              <a:t>Provide clear direction on priorities and activities for allied health workforce in the Grampians Region over the next 4 years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Assumptions with the purpose: there is a strong focus on regional collaboration, parts of the plan are aspirational and reliant on receiving funding and the plan has been developed to be responsive to changes</a:t>
            </a:r>
            <a:endParaRPr lang="en-AU" altLang="en-US" dirty="0">
              <a:ea typeface="ＭＳ Ｐゴシック" pitchFamily="34" charset="-128"/>
            </a:endParaRPr>
          </a:p>
          <a:p>
            <a:pPr lvl="0"/>
            <a:r>
              <a:rPr lang="en-AU" altLang="en-US" dirty="0" smtClean="0">
                <a:ea typeface="ＭＳ Ｐゴシック" pitchFamily="34" charset="-128"/>
              </a:rPr>
              <a:t>Governance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altLang="en-US" dirty="0" smtClean="0">
                <a:solidFill>
                  <a:prstClr val="black"/>
                </a:solidFill>
                <a:ea typeface="ＭＳ Ｐゴシック" pitchFamily="34" charset="-128"/>
              </a:rPr>
              <a:t>The Grampians Allied Health Leaders Network have an important role in overseeing the implementation of activities in the strategic plan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altLang="en-US" dirty="0" smtClean="0">
                <a:solidFill>
                  <a:prstClr val="black"/>
                </a:solidFill>
                <a:ea typeface="ＭＳ Ｐゴシック" pitchFamily="34" charset="-128"/>
              </a:rPr>
              <a:t>The strategic plan informs my own work plan</a:t>
            </a:r>
          </a:p>
          <a:p>
            <a:pPr lvl="1"/>
            <a:endParaRPr lang="en-AU" altLang="en-US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lvl="0"/>
            <a:endParaRPr lang="en-AU" altLang="en-US" dirty="0" smtClean="0">
              <a:ea typeface="ＭＳ Ｐゴシック" pitchFamily="34" charset="-128"/>
            </a:endParaRPr>
          </a:p>
          <a:p>
            <a:pPr lvl="1"/>
            <a:endParaRPr lang="en-AU" altLang="en-US" dirty="0" smtClean="0">
              <a:ea typeface="ＭＳ Ｐゴシック" pitchFamily="34" charset="-128"/>
            </a:endParaRPr>
          </a:p>
          <a:p>
            <a:pPr lvl="1"/>
            <a:endParaRPr lang="en-AU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670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677150" cy="10795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Grampians Region Allied Health Workforce Strategic Plan 2017 - 20</a:t>
            </a:r>
            <a:endParaRPr lang="en-AU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619250"/>
            <a:ext cx="8342313" cy="4854575"/>
          </a:xfrm>
        </p:spPr>
        <p:txBody>
          <a:bodyPr/>
          <a:lstStyle/>
          <a:p>
            <a:endParaRPr lang="en-AU" altLang="en-US" dirty="0" smtClean="0">
              <a:ea typeface="ＭＳ Ｐゴシック" pitchFamily="34" charset="-128"/>
            </a:endParaRPr>
          </a:p>
          <a:p>
            <a:pPr lvl="1"/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8461" y="1997849"/>
            <a:ext cx="2966036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AU" sz="1400" dirty="0" smtClean="0"/>
              <a:t>Strategic Planning Meeting with Grampians Allied Health Leaders Network</a:t>
            </a:r>
            <a:endParaRPr lang="en-A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881513" y="2940425"/>
            <a:ext cx="2966036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Strategic Planning Meeting with Ballarat Health Services Allied Health Clinical Managers</a:t>
            </a:r>
            <a:endParaRPr lang="en-A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881513" y="3892593"/>
            <a:ext cx="2966036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Survey Monkey Feedback</a:t>
            </a:r>
            <a:endParaRPr lang="en-A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81513" y="4414478"/>
            <a:ext cx="2966036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Review of Strategic Plan at Grampians Allied Health Leaders Network Meeting</a:t>
            </a:r>
            <a:endParaRPr lang="en-A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42986" y="5380199"/>
            <a:ext cx="2966036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Final version Grampians Region Allied Health Workforce Strategic Plan 2017 - 20</a:t>
            </a:r>
            <a:endParaRPr lang="en-AU" sz="1400" dirty="0"/>
          </a:p>
        </p:txBody>
      </p:sp>
      <p:sp>
        <p:nvSpPr>
          <p:cNvPr id="8" name="Down Arrow 7"/>
          <p:cNvSpPr/>
          <p:nvPr/>
        </p:nvSpPr>
        <p:spPr>
          <a:xfrm>
            <a:off x="4120935" y="2736513"/>
            <a:ext cx="484632" cy="20391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Down Arrow 13"/>
          <p:cNvSpPr/>
          <p:nvPr/>
        </p:nvSpPr>
        <p:spPr>
          <a:xfrm>
            <a:off x="4108398" y="3663709"/>
            <a:ext cx="484632" cy="22888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Down Arrow 14"/>
          <p:cNvSpPr/>
          <p:nvPr/>
        </p:nvSpPr>
        <p:spPr>
          <a:xfrm>
            <a:off x="4120935" y="4172015"/>
            <a:ext cx="484632" cy="22888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Down Arrow 15"/>
          <p:cNvSpPr/>
          <p:nvPr/>
        </p:nvSpPr>
        <p:spPr>
          <a:xfrm>
            <a:off x="4099163" y="5151315"/>
            <a:ext cx="484632" cy="22888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3136165" y="1636074"/>
            <a:ext cx="235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Methodology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677150" cy="10795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Grampians Region Allied Health Workforce Strategic Plan 2017 - 20</a:t>
            </a:r>
            <a:endParaRPr lang="en-AU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619250"/>
            <a:ext cx="8342313" cy="4854575"/>
          </a:xfrm>
        </p:spPr>
        <p:txBody>
          <a:bodyPr/>
          <a:lstStyle/>
          <a:p>
            <a:r>
              <a:rPr lang="en-AU" altLang="en-US" dirty="0" smtClean="0">
                <a:ea typeface="ＭＳ Ｐゴシック" pitchFamily="34" charset="-128"/>
              </a:rPr>
              <a:t>Action Plan</a:t>
            </a:r>
          </a:p>
          <a:p>
            <a:pPr lvl="1"/>
            <a:endParaRPr lang="en-AU" altLang="en-US" dirty="0">
              <a:ea typeface="ＭＳ Ｐゴシック" pitchFamily="34" charset="-128"/>
            </a:endParaRPr>
          </a:p>
          <a:p>
            <a:pPr lvl="1"/>
            <a:endParaRPr lang="en-AU" altLang="en-US" dirty="0" smtClean="0">
              <a:ea typeface="ＭＳ Ｐゴシック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21316"/>
              </p:ext>
            </p:extLst>
          </p:nvPr>
        </p:nvGraphicFramePr>
        <p:xfrm>
          <a:off x="539750" y="2190488"/>
          <a:ext cx="8203728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3728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bg1"/>
                          </a:solidFill>
                        </a:rPr>
                        <a:t>Priority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</a:rPr>
                        <a:t> area 1: Hospital Safety and Quality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u="sng" dirty="0" smtClean="0"/>
                        <a:t>Activities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A.  Scoping</a:t>
                      </a:r>
                      <a:r>
                        <a:rPr lang="en-AU" sz="1400" b="1" baseline="0" dirty="0" smtClean="0"/>
                        <a:t> project – What are the allied health workforce / service gaps in the Grampians Region (particularly in the more rural areas)?  Where is collaboration working well?</a:t>
                      </a:r>
                      <a:endParaRPr lang="en-A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B.  Allied health</a:t>
                      </a:r>
                      <a:r>
                        <a:rPr lang="en-AU" sz="1400" baseline="0" dirty="0" smtClean="0"/>
                        <a:t> capacity and capability initiatives</a:t>
                      </a:r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C.  Opportunities</a:t>
                      </a:r>
                      <a:r>
                        <a:rPr lang="en-AU" sz="1400" baseline="0" dirty="0" smtClean="0"/>
                        <a:t> for regional roles and networks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287594"/>
              </p:ext>
            </p:extLst>
          </p:nvPr>
        </p:nvGraphicFramePr>
        <p:xfrm>
          <a:off x="539750" y="4209169"/>
          <a:ext cx="82037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3728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bg1"/>
                          </a:solidFill>
                        </a:rPr>
                        <a:t>Priority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</a:rPr>
                        <a:t> area 2: Family violence reforms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u="sng" dirty="0" smtClean="0"/>
                        <a:t>Activities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A.  Strengthening</a:t>
                      </a:r>
                      <a:r>
                        <a:rPr lang="en-AU" sz="1400" b="1" baseline="0" dirty="0" smtClean="0"/>
                        <a:t> Hospital Responses to Family Violence (SHRFV) rural network</a:t>
                      </a:r>
                      <a:endParaRPr lang="en-A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B.  Opportunities</a:t>
                      </a:r>
                      <a:r>
                        <a:rPr lang="en-AU" sz="1400" baseline="0" dirty="0" smtClean="0"/>
                        <a:t> to collaborate on activities</a:t>
                      </a:r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C.  Responding</a:t>
                      </a:r>
                      <a:r>
                        <a:rPr lang="en-AU" sz="1400" baseline="0" dirty="0" smtClean="0"/>
                        <a:t> to the rollout of new activities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1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677150" cy="10795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Grampians Region Allied Health Workforce Strategic Plan 2017 - 20</a:t>
            </a:r>
            <a:endParaRPr lang="en-AU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619250"/>
            <a:ext cx="8342313" cy="4854575"/>
          </a:xfrm>
        </p:spPr>
        <p:txBody>
          <a:bodyPr/>
          <a:lstStyle/>
          <a:p>
            <a:r>
              <a:rPr lang="en-AU" altLang="en-US" dirty="0" smtClean="0">
                <a:ea typeface="ＭＳ Ｐゴシック" pitchFamily="34" charset="-128"/>
              </a:rPr>
              <a:t>Action Plan (cont)</a:t>
            </a:r>
          </a:p>
          <a:p>
            <a:pPr lvl="1"/>
            <a:endParaRPr lang="en-AU" altLang="en-US" dirty="0">
              <a:ea typeface="ＭＳ Ｐゴシック" pitchFamily="34" charset="-128"/>
            </a:endParaRPr>
          </a:p>
          <a:p>
            <a:pPr lvl="1"/>
            <a:endParaRPr lang="en-AU" altLang="en-US" dirty="0" smtClean="0">
              <a:ea typeface="ＭＳ Ｐゴシック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423239"/>
              </p:ext>
            </p:extLst>
          </p:nvPr>
        </p:nvGraphicFramePr>
        <p:xfrm>
          <a:off x="539750" y="2190488"/>
          <a:ext cx="82037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3728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bg1"/>
                          </a:solidFill>
                        </a:rPr>
                        <a:t>Priority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</a:rPr>
                        <a:t> area 3: National Disability Insurance Scheme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u="sng" dirty="0" smtClean="0"/>
                        <a:t>Activities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A.  Sharing</a:t>
                      </a:r>
                      <a:r>
                        <a:rPr lang="en-AU" sz="1400" b="1" baseline="0" dirty="0" smtClean="0"/>
                        <a:t> information to assist with planning and implementing NDIS allied health services.</a:t>
                      </a:r>
                      <a:endParaRPr lang="en-A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B.  Support</a:t>
                      </a:r>
                      <a:r>
                        <a:rPr lang="en-AU" sz="1400" baseline="0" dirty="0" smtClean="0"/>
                        <a:t> rollout of new projects eg. Project for AHPs better utilizing DSW and AHAs</a:t>
                      </a:r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C.  Opportunities</a:t>
                      </a:r>
                      <a:r>
                        <a:rPr lang="en-AU" sz="1400" baseline="0" dirty="0" smtClean="0"/>
                        <a:t> for future allied health disability professional development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599058"/>
              </p:ext>
            </p:extLst>
          </p:nvPr>
        </p:nvGraphicFramePr>
        <p:xfrm>
          <a:off x="539750" y="4209169"/>
          <a:ext cx="82037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3728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bg1"/>
                          </a:solidFill>
                        </a:rPr>
                        <a:t>Priority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</a:rPr>
                        <a:t> area 4: Victorian Public Health and Well-being (health promotion)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u="sng" dirty="0" smtClean="0"/>
                        <a:t>Activities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A.  Allied</a:t>
                      </a:r>
                      <a:r>
                        <a:rPr lang="en-AU" sz="1400" b="1" baseline="0" dirty="0" smtClean="0"/>
                        <a:t> health input in developing PCP health promotion plans</a:t>
                      </a:r>
                      <a:endParaRPr lang="en-A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B.  Health</a:t>
                      </a:r>
                      <a:r>
                        <a:rPr lang="en-AU" sz="1400" baseline="0" dirty="0" smtClean="0"/>
                        <a:t> promotion principles incorporated into tools and processes in service continuum</a:t>
                      </a:r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C.  Document</a:t>
                      </a:r>
                      <a:r>
                        <a:rPr lang="en-AU" sz="1400" baseline="0" dirty="0" smtClean="0"/>
                        <a:t> successful health promotion projects and case studies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10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677150" cy="10795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Grampians Region Allied Health Workforce Strategic Plan 2017 - 20</a:t>
            </a:r>
            <a:endParaRPr lang="en-AU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619250"/>
            <a:ext cx="8342313" cy="4854575"/>
          </a:xfrm>
        </p:spPr>
        <p:txBody>
          <a:bodyPr/>
          <a:lstStyle/>
          <a:p>
            <a:r>
              <a:rPr lang="en-AU" altLang="en-US" dirty="0" smtClean="0">
                <a:ea typeface="ＭＳ Ｐゴシック" pitchFamily="34" charset="-128"/>
              </a:rPr>
              <a:t>Action Plan (cont)</a:t>
            </a:r>
          </a:p>
          <a:p>
            <a:pPr lvl="1"/>
            <a:endParaRPr lang="en-AU" altLang="en-US" dirty="0">
              <a:ea typeface="ＭＳ Ｐゴシック" pitchFamily="34" charset="-128"/>
            </a:endParaRPr>
          </a:p>
          <a:p>
            <a:pPr lvl="1"/>
            <a:endParaRPr lang="en-AU" altLang="en-US" dirty="0" smtClean="0">
              <a:ea typeface="ＭＳ Ｐゴシック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764067"/>
              </p:ext>
            </p:extLst>
          </p:nvPr>
        </p:nvGraphicFramePr>
        <p:xfrm>
          <a:off x="539750" y="2190488"/>
          <a:ext cx="82037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3728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bg1"/>
                          </a:solidFill>
                        </a:rPr>
                        <a:t>Priority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</a:rPr>
                        <a:t> area 5: Allied health professional development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u="sng" dirty="0" smtClean="0"/>
                        <a:t>Activities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A.  Investigate</a:t>
                      </a:r>
                      <a:r>
                        <a:rPr lang="en-AU" sz="1400" b="1" baseline="0" dirty="0" smtClean="0"/>
                        <a:t> establishing regional allied health educator group / network</a:t>
                      </a:r>
                      <a:endParaRPr lang="en-A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B.  Deliver</a:t>
                      </a:r>
                      <a:r>
                        <a:rPr lang="en-AU" sz="1400" baseline="0" dirty="0" smtClean="0"/>
                        <a:t> interprofessional development activities</a:t>
                      </a:r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C.  Allied</a:t>
                      </a:r>
                      <a:r>
                        <a:rPr lang="en-AU" sz="1400" baseline="0" dirty="0" smtClean="0"/>
                        <a:t> health interprofessional development webpage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14384"/>
              </p:ext>
            </p:extLst>
          </p:nvPr>
        </p:nvGraphicFramePr>
        <p:xfrm>
          <a:off x="539750" y="4209169"/>
          <a:ext cx="82037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3728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bg1"/>
                          </a:solidFill>
                        </a:rPr>
                        <a:t>Priority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</a:rPr>
                        <a:t> area 6: Continue building capacity for allied health research and quality improvement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u="sng" dirty="0" smtClean="0"/>
                        <a:t>Activities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A.  Opportunities</a:t>
                      </a:r>
                      <a:r>
                        <a:rPr lang="en-AU" sz="1400" b="1" baseline="0" dirty="0" smtClean="0"/>
                        <a:t> for regional allied health research and quality improvement roles</a:t>
                      </a:r>
                      <a:endParaRPr lang="en-A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B.  BSW</a:t>
                      </a:r>
                      <a:r>
                        <a:rPr lang="en-AU" sz="1400" baseline="0" dirty="0" smtClean="0"/>
                        <a:t> and Grampians Allied Health Conference</a:t>
                      </a:r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C.  Webpage</a:t>
                      </a:r>
                      <a:r>
                        <a:rPr lang="en-AU" sz="1400" baseline="0" dirty="0" smtClean="0"/>
                        <a:t> with access to allied health research and quality improvement resources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5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677150" cy="10795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Grampians Region Allied Health Workforce Strategic Plan 2017 - 20</a:t>
            </a:r>
            <a:endParaRPr lang="en-AU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619250"/>
            <a:ext cx="8342313" cy="4854575"/>
          </a:xfrm>
        </p:spPr>
        <p:txBody>
          <a:bodyPr/>
          <a:lstStyle/>
          <a:p>
            <a:r>
              <a:rPr lang="en-AU" altLang="en-US" dirty="0" smtClean="0">
                <a:ea typeface="ＭＳ Ｐゴシック" pitchFamily="34" charset="-128"/>
              </a:rPr>
              <a:t>Action Plan (cont)</a:t>
            </a:r>
          </a:p>
          <a:p>
            <a:pPr lvl="1"/>
            <a:endParaRPr lang="en-AU" altLang="en-US" dirty="0">
              <a:ea typeface="ＭＳ Ｐゴシック" pitchFamily="34" charset="-128"/>
            </a:endParaRPr>
          </a:p>
          <a:p>
            <a:pPr lvl="1"/>
            <a:endParaRPr lang="en-AU" altLang="en-US" dirty="0" smtClean="0">
              <a:ea typeface="ＭＳ Ｐゴシック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05840"/>
              </p:ext>
            </p:extLst>
          </p:nvPr>
        </p:nvGraphicFramePr>
        <p:xfrm>
          <a:off x="539750" y="2190488"/>
          <a:ext cx="82037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3728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bg1"/>
                          </a:solidFill>
                        </a:rPr>
                        <a:t>Priority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</a:rPr>
                        <a:t> area 7: Allied health career pathways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u="sng" dirty="0" smtClean="0"/>
                        <a:t>Activities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A.  Support</a:t>
                      </a:r>
                      <a:r>
                        <a:rPr lang="en-AU" sz="1400" b="1" baseline="0" dirty="0" smtClean="0"/>
                        <a:t> EOIs for advanced practice allied health roles in the Grampians Region</a:t>
                      </a:r>
                      <a:endParaRPr lang="en-A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B.  Opportunities</a:t>
                      </a:r>
                      <a:r>
                        <a:rPr lang="en-AU" sz="1400" baseline="0" dirty="0" smtClean="0"/>
                        <a:t> for other allied health roles eg clinical education, research, project management, </a:t>
                      </a:r>
                      <a:r>
                        <a:rPr lang="en-AU" sz="1400" baseline="0" dirty="0" err="1" smtClean="0"/>
                        <a:t>etc</a:t>
                      </a:r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C.  Leadership</a:t>
                      </a:r>
                      <a:r>
                        <a:rPr lang="en-AU" sz="1400" baseline="0" dirty="0" smtClean="0"/>
                        <a:t> professional development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6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677150" cy="10795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Grampians Region Allied Health Workforce Strategic Plan 2017 - 20</a:t>
            </a:r>
            <a:endParaRPr lang="en-AU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619250"/>
            <a:ext cx="8342313" cy="4854575"/>
          </a:xfrm>
        </p:spPr>
        <p:txBody>
          <a:bodyPr/>
          <a:lstStyle/>
          <a:p>
            <a:r>
              <a:rPr lang="en-AU" altLang="en-US" dirty="0" smtClean="0">
                <a:ea typeface="ＭＳ Ｐゴシック" pitchFamily="34" charset="-128"/>
              </a:rPr>
              <a:t>Further information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altLang="en-US" b="1" dirty="0" smtClean="0">
                <a:ea typeface="ＭＳ Ｐゴシック" pitchFamily="34" charset="-128"/>
              </a:rPr>
              <a:t>A paper based copy of the report is available and it will also be available on the soon to be developed webpage</a:t>
            </a:r>
            <a:endParaRPr lang="en-AU" altLang="en-US" dirty="0">
              <a:ea typeface="ＭＳ Ｐゴシック" pitchFamily="34" charset="-128"/>
            </a:endParaRPr>
          </a:p>
          <a:p>
            <a:pPr lvl="0"/>
            <a:r>
              <a:rPr lang="en-AU" altLang="en-US" dirty="0" smtClean="0">
                <a:ea typeface="ＭＳ Ｐゴシック" pitchFamily="34" charset="-128"/>
              </a:rPr>
              <a:t>Questions</a:t>
            </a:r>
          </a:p>
          <a:p>
            <a:pPr lvl="1"/>
            <a:endParaRPr lang="en-AU" altLang="en-US" dirty="0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lvl="1"/>
            <a:endParaRPr lang="en-AU" altLang="en-US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lvl="0"/>
            <a:endParaRPr lang="en-AU" altLang="en-US" dirty="0" smtClean="0">
              <a:ea typeface="ＭＳ Ｐゴシック" pitchFamily="34" charset="-128"/>
            </a:endParaRPr>
          </a:p>
          <a:p>
            <a:pPr lvl="1"/>
            <a:endParaRPr lang="en-AU" altLang="en-US" dirty="0" smtClean="0">
              <a:ea typeface="ＭＳ Ｐゴシック" pitchFamily="34" charset="-128"/>
            </a:endParaRPr>
          </a:p>
          <a:p>
            <a:pPr lvl="1"/>
            <a:endParaRPr lang="en-AU" altLang="en-US" dirty="0" smtClean="0">
              <a:ea typeface="ＭＳ Ｐゴシック" pitchFamily="3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411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8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HS Presentation 02 Purple 2602 for Office 2007 and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DHHS Presentation 02 Purple 2602 for Office 2007 and 2010.pot [Compatibility Mode]" id="{889D8997-ACF2-448B-843B-094B9ADA1850}" vid="{6EC813B2-9105-4DB7-B337-4522BDB9CF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DHHS Presentation 02 Purple 2602 for Office 2007 and 2010</Template>
  <TotalTime>304</TotalTime>
  <Words>658</Words>
  <Application>Microsoft Office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DHHS Presentation 02 Purple 2602 for Office 2007 and 2010</vt:lpstr>
      <vt:lpstr>Grampians Region Allied Health Workforce Strategic Plan 2017 - 20</vt:lpstr>
      <vt:lpstr>Grampians Region Allied Health Workforce Strategic Plan 2017 – 20 </vt:lpstr>
      <vt:lpstr>Grampians Region Allied Health Workforce Strategic Plan 2017 - 20</vt:lpstr>
      <vt:lpstr>Grampians Region Allied Health Workforce Strategic Plan 2017 - 20</vt:lpstr>
      <vt:lpstr>Grampians Region Allied Health Workforce Strategic Plan 2017 - 20</vt:lpstr>
      <vt:lpstr>Grampians Region Allied Health Workforce Strategic Plan 2017 - 20</vt:lpstr>
      <vt:lpstr>Grampians Region Allied Health Workforce Strategic Plan 2017 - 20</vt:lpstr>
      <vt:lpstr>Grampians Region Allied Health Workforce Strategic Plan 2017 - 20</vt:lpstr>
      <vt:lpstr>Grampians Region Allied Health Workforce Strategic Plan 2017 - 20</vt:lpstr>
    </vt:vector>
  </TitlesOfParts>
  <Company>Department of Health and Human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</dc:title>
  <dc:creator>..</dc:creator>
  <cp:lastModifiedBy>Robyn Fletcher</cp:lastModifiedBy>
  <cp:revision>38</cp:revision>
  <dcterms:created xsi:type="dcterms:W3CDTF">2016-11-18T01:28:17Z</dcterms:created>
  <dcterms:modified xsi:type="dcterms:W3CDTF">2017-10-16T00:35:37Z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