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67" r:id="rId2"/>
    <p:sldId id="368" r:id="rId3"/>
    <p:sldId id="370" r:id="rId4"/>
    <p:sldId id="371" r:id="rId5"/>
    <p:sldId id="372" r:id="rId6"/>
    <p:sldId id="373" r:id="rId7"/>
    <p:sldId id="374" r:id="rId8"/>
    <p:sldId id="375" r:id="rId9"/>
    <p:sldId id="376" r:id="rId10"/>
    <p:sldId id="377" r:id="rId11"/>
    <p:sldId id="378" r:id="rId12"/>
    <p:sldId id="379" r:id="rId13"/>
    <p:sldId id="380" r:id="rId14"/>
    <p:sldId id="381" r:id="rId15"/>
    <p:sldId id="382" r:id="rId16"/>
    <p:sldId id="356" r:id="rId17"/>
    <p:sldId id="357" r:id="rId18"/>
    <p:sldId id="358" r:id="rId19"/>
    <p:sldId id="359" r:id="rId20"/>
    <p:sldId id="360" r:id="rId21"/>
    <p:sldId id="361" r:id="rId22"/>
    <p:sldId id="362" r:id="rId23"/>
    <p:sldId id="363" r:id="rId24"/>
    <p:sldId id="364" r:id="rId25"/>
    <p:sldId id="365" r:id="rId26"/>
    <p:sldId id="366"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yn Fletcher" initials="R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8193" autoAdjust="0"/>
  </p:normalViewPr>
  <p:slideViewPr>
    <p:cSldViewPr>
      <p:cViewPr varScale="1">
        <p:scale>
          <a:sx n="87" d="100"/>
          <a:sy n="87" d="100"/>
        </p:scale>
        <p:origin x="-222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1-24T10:24:43.318" idx="2">
    <p:pos x="7302" y="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575" cy="496888"/>
          </a:xfrm>
          <a:prstGeom prst="rect">
            <a:avLst/>
          </a:prstGeom>
        </p:spPr>
        <p:txBody>
          <a:bodyPr vert="horz" lIns="91432" tIns="45716" rIns="91432" bIns="45716" rtlCol="0"/>
          <a:lstStyle>
            <a:lvl1pPr algn="l">
              <a:defRPr sz="1200"/>
            </a:lvl1pPr>
          </a:lstStyle>
          <a:p>
            <a:endParaRPr lang="en-AU"/>
          </a:p>
        </p:txBody>
      </p:sp>
      <p:sp>
        <p:nvSpPr>
          <p:cNvPr id="3" name="Date Placeholder 2"/>
          <p:cNvSpPr>
            <a:spLocks noGrp="1"/>
          </p:cNvSpPr>
          <p:nvPr>
            <p:ph type="dt" sz="quarter" idx="1"/>
          </p:nvPr>
        </p:nvSpPr>
        <p:spPr>
          <a:xfrm>
            <a:off x="3856039" y="0"/>
            <a:ext cx="2949575" cy="496888"/>
          </a:xfrm>
          <a:prstGeom prst="rect">
            <a:avLst/>
          </a:prstGeom>
        </p:spPr>
        <p:txBody>
          <a:bodyPr vert="horz" lIns="91432" tIns="45716" rIns="91432" bIns="45716" rtlCol="0"/>
          <a:lstStyle>
            <a:lvl1pPr algn="r">
              <a:defRPr sz="1200"/>
            </a:lvl1pPr>
          </a:lstStyle>
          <a:p>
            <a:fld id="{CF46C4FB-DC8E-4FAB-9192-0D60C9612134}" type="datetimeFigureOut">
              <a:rPr lang="en-AU" smtClean="0"/>
              <a:t>1/11/2017</a:t>
            </a:fld>
            <a:endParaRPr lang="en-AU"/>
          </a:p>
        </p:txBody>
      </p:sp>
      <p:sp>
        <p:nvSpPr>
          <p:cNvPr id="4" name="Footer Placeholder 3"/>
          <p:cNvSpPr>
            <a:spLocks noGrp="1"/>
          </p:cNvSpPr>
          <p:nvPr>
            <p:ph type="ftr" sz="quarter" idx="2"/>
          </p:nvPr>
        </p:nvSpPr>
        <p:spPr>
          <a:xfrm>
            <a:off x="1" y="9440863"/>
            <a:ext cx="2949575" cy="496887"/>
          </a:xfrm>
          <a:prstGeom prst="rect">
            <a:avLst/>
          </a:prstGeom>
        </p:spPr>
        <p:txBody>
          <a:bodyPr vert="horz" lIns="91432" tIns="45716" rIns="91432" bIns="45716" rtlCol="0" anchor="b"/>
          <a:lstStyle>
            <a:lvl1pPr algn="l">
              <a:defRPr sz="1200"/>
            </a:lvl1pPr>
          </a:lstStyle>
          <a:p>
            <a:endParaRPr lang="en-AU"/>
          </a:p>
        </p:txBody>
      </p:sp>
      <p:sp>
        <p:nvSpPr>
          <p:cNvPr id="5" name="Slide Number Placeholder 4"/>
          <p:cNvSpPr>
            <a:spLocks noGrp="1"/>
          </p:cNvSpPr>
          <p:nvPr>
            <p:ph type="sldNum" sz="quarter" idx="3"/>
          </p:nvPr>
        </p:nvSpPr>
        <p:spPr>
          <a:xfrm>
            <a:off x="3856039" y="9440863"/>
            <a:ext cx="2949575" cy="496887"/>
          </a:xfrm>
          <a:prstGeom prst="rect">
            <a:avLst/>
          </a:prstGeom>
        </p:spPr>
        <p:txBody>
          <a:bodyPr vert="horz" lIns="91432" tIns="45716" rIns="91432" bIns="45716" rtlCol="0" anchor="b"/>
          <a:lstStyle>
            <a:lvl1pPr algn="r">
              <a:defRPr sz="1200"/>
            </a:lvl1pPr>
          </a:lstStyle>
          <a:p>
            <a:fld id="{A3791272-264E-4AEB-BAFB-C25E06867BA2}" type="slidenum">
              <a:rPr lang="en-AU" smtClean="0"/>
              <a:t>‹#›</a:t>
            </a:fld>
            <a:endParaRPr lang="en-AU"/>
          </a:p>
        </p:txBody>
      </p:sp>
    </p:spTree>
    <p:extLst>
      <p:ext uri="{BB962C8B-B14F-4D97-AF65-F5344CB8AC3E}">
        <p14:creationId xmlns:p14="http://schemas.microsoft.com/office/powerpoint/2010/main" val="3664076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32" tIns="45716" rIns="91432" bIns="45716" rtlCol="0"/>
          <a:lstStyle>
            <a:lvl1pPr algn="l">
              <a:defRPr sz="1200"/>
            </a:lvl1pPr>
          </a:lstStyle>
          <a:p>
            <a:endParaRPr lang="en-AU" dirty="0"/>
          </a:p>
        </p:txBody>
      </p:sp>
      <p:sp>
        <p:nvSpPr>
          <p:cNvPr id="3" name="Date Placeholder 2"/>
          <p:cNvSpPr>
            <a:spLocks noGrp="1"/>
          </p:cNvSpPr>
          <p:nvPr>
            <p:ph type="dt" idx="1"/>
          </p:nvPr>
        </p:nvSpPr>
        <p:spPr>
          <a:xfrm>
            <a:off x="3855838" y="1"/>
            <a:ext cx="2949787" cy="496967"/>
          </a:xfrm>
          <a:prstGeom prst="rect">
            <a:avLst/>
          </a:prstGeom>
        </p:spPr>
        <p:txBody>
          <a:bodyPr vert="horz" lIns="91432" tIns="45716" rIns="91432" bIns="45716" rtlCol="0"/>
          <a:lstStyle>
            <a:lvl1pPr algn="r">
              <a:defRPr sz="1200"/>
            </a:lvl1pPr>
          </a:lstStyle>
          <a:p>
            <a:fld id="{2E1DFF53-17EA-4989-888D-A38577F4CB41}" type="datetimeFigureOut">
              <a:rPr lang="en-AU" smtClean="0"/>
              <a:t>1/11/2017</a:t>
            </a:fld>
            <a:endParaRPr lang="en-AU" dirty="0"/>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endParaRPr lang="en-AU"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32" tIns="45716" rIns="91432" bIns="45716"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32" tIns="45716" rIns="91432" bIns="45716" rtlCol="0" anchor="b"/>
          <a:lstStyle>
            <a:lvl1pPr algn="r">
              <a:defRPr sz="1200"/>
            </a:lvl1pPr>
          </a:lstStyle>
          <a:p>
            <a:fld id="{212BD334-54BB-464F-8AD1-FBC2F2C1F034}" type="slidenum">
              <a:rPr lang="en-AU" smtClean="0"/>
              <a:t>‹#›</a:t>
            </a:fld>
            <a:endParaRPr lang="en-AU" dirty="0"/>
          </a:p>
        </p:txBody>
      </p:sp>
    </p:spTree>
    <p:extLst>
      <p:ext uri="{BB962C8B-B14F-4D97-AF65-F5344CB8AC3E}">
        <p14:creationId xmlns:p14="http://schemas.microsoft.com/office/powerpoint/2010/main" val="311113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 people sign</a:t>
            </a:r>
            <a:r>
              <a:rPr lang="en-AU" baseline="0" dirty="0" smtClean="0"/>
              <a:t> up for nutrition training they often believe they will be going away with more knowledge about weight loss and other diets. </a:t>
            </a:r>
          </a:p>
          <a:p>
            <a:r>
              <a:rPr lang="en-AU" baseline="0" dirty="0" smtClean="0"/>
              <a:t>We are bombarded with the types of messages we see on this slide- and this is masking another serious issue that our communities also face- malnutrition. </a:t>
            </a:r>
          </a:p>
          <a:p>
            <a:r>
              <a:rPr lang="en-AU" baseline="0" dirty="0" smtClean="0"/>
              <a:t>This training will not focus on the messages we see above, instead we will learn about nutritional risk at an older age, and discuss how weight loss and dieting is often not appropriate at an older age.</a:t>
            </a:r>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a:t>
            </a:fld>
            <a:endParaRPr lang="en-AU" dirty="0"/>
          </a:p>
        </p:txBody>
      </p:sp>
    </p:spTree>
    <p:extLst>
      <p:ext uri="{BB962C8B-B14F-4D97-AF65-F5344CB8AC3E}">
        <p14:creationId xmlns:p14="http://schemas.microsoft.com/office/powerpoint/2010/main" val="93879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pPr marL="171690" indent="-171690">
              <a:buFont typeface="Arial" panose="020B0604020202020204" pitchFamily="34" charset="0"/>
              <a:buChar char="•"/>
            </a:pPr>
            <a:r>
              <a:rPr lang="en-AU" dirty="0" smtClean="0"/>
              <a:t>To ensure a good balance of the different food groups, we encourage people to aim for their main meal to resemble portions shown on the plate</a:t>
            </a:r>
          </a:p>
          <a:p>
            <a:pPr marL="171690" indent="-171690">
              <a:buFont typeface="Arial" panose="020B0604020202020204" pitchFamily="34" charset="0"/>
              <a:buChar char="•"/>
            </a:pPr>
            <a:r>
              <a:rPr lang="en-AU" dirty="0" smtClean="0"/>
              <a:t>Those who receive MOW are at risk of not getting a good balance of foods because they split their 3 courses over 2 meals without adding extra</a:t>
            </a:r>
          </a:p>
          <a:p>
            <a:pPr marL="171690" indent="-171690">
              <a:buFont typeface="Arial" panose="020B0604020202020204" pitchFamily="34" charset="0"/>
              <a:buChar char="•"/>
            </a:pPr>
            <a:r>
              <a:rPr lang="en-AU" dirty="0" smtClean="0"/>
              <a:t>This results in a very inadequate intake, as the 3 course meal is designed to meet about 1/3 of their daily requirements</a:t>
            </a:r>
          </a:p>
          <a:p>
            <a:pPr marL="171690" indent="-171690">
              <a:buFont typeface="Arial" panose="020B0604020202020204" pitchFamily="34" charset="0"/>
              <a:buChar char="•"/>
            </a:pPr>
            <a:r>
              <a:rPr lang="en-AU" dirty="0" smtClean="0"/>
              <a:t>If someone insists on splitting their meal, some added extras may include: having a milk drink or a dessert with custard or yoghurt with the main meal; and a sandwich with the soup and dessert</a:t>
            </a:r>
            <a:endParaRPr lang="en-AU" dirty="0"/>
          </a:p>
        </p:txBody>
      </p:sp>
      <p:sp>
        <p:nvSpPr>
          <p:cNvPr id="4" name="Slide Number Placeholder 3"/>
          <p:cNvSpPr>
            <a:spLocks noGrp="1"/>
          </p:cNvSpPr>
          <p:nvPr>
            <p:ph type="sldNum" sz="quarter" idx="10"/>
          </p:nvPr>
        </p:nvSpPr>
        <p:spPr/>
        <p:txBody>
          <a:bodyPr/>
          <a:lstStyle/>
          <a:p>
            <a:fld id="{405D501C-6C93-4844-8EC3-5D138A2A14D3}" type="slidenum">
              <a:rPr lang="en-AU" smtClean="0"/>
              <a:t>11</a:t>
            </a:fld>
            <a:endParaRPr lang="en-AU"/>
          </a:p>
        </p:txBody>
      </p:sp>
    </p:spTree>
    <p:extLst>
      <p:ext uri="{BB962C8B-B14F-4D97-AF65-F5344CB8AC3E}">
        <p14:creationId xmlns:p14="http://schemas.microsoft.com/office/powerpoint/2010/main" val="93111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AU" dirty="0" smtClean="0"/>
              <a:t>When people aren't eating well Dietitians help maximise their intake of high energy</a:t>
            </a:r>
            <a:r>
              <a:rPr lang="en-AU" baseline="0" dirty="0" smtClean="0"/>
              <a:t> and high protein foods</a:t>
            </a:r>
          </a:p>
          <a:p>
            <a:pPr marL="171435" indent="-171435">
              <a:buFont typeface="Arial" panose="020B0604020202020204" pitchFamily="34" charset="0"/>
              <a:buChar char="•"/>
            </a:pPr>
            <a:r>
              <a:rPr lang="en-AU" baseline="0" dirty="0" smtClean="0"/>
              <a:t>Without enough energy and protein from the diet, the body will start breaking down its own stores, and this is how weight and muscle loss occurs</a:t>
            </a:r>
          </a:p>
          <a:p>
            <a:pPr marL="171435" indent="-171435">
              <a:buFont typeface="Arial" panose="020B0604020202020204" pitchFamily="34" charset="0"/>
              <a:buChar char="•"/>
            </a:pPr>
            <a:r>
              <a:rPr lang="en-AU" baseline="0" dirty="0" smtClean="0"/>
              <a:t>Good sources of energy and protein are found especially in the dairy, meat and alternatives food groups </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12</a:t>
            </a:fld>
            <a:endParaRPr lang="en-AU" dirty="0"/>
          </a:p>
        </p:txBody>
      </p:sp>
    </p:spTree>
    <p:extLst>
      <p:ext uri="{BB962C8B-B14F-4D97-AF65-F5344CB8AC3E}">
        <p14:creationId xmlns:p14="http://schemas.microsoft.com/office/powerpoint/2010/main" val="3226167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pPr marL="171690" indent="-171690">
              <a:buFont typeface="Arial" panose="020B0604020202020204" pitchFamily="34" charset="0"/>
              <a:buChar char="•"/>
            </a:pPr>
            <a:r>
              <a:rPr lang="en-AU" dirty="0" smtClean="0"/>
              <a:t>Dairy products</a:t>
            </a:r>
            <a:r>
              <a:rPr lang="en-AU" baseline="0" dirty="0" smtClean="0"/>
              <a:t> provide a good source of many nutrients including calcium, protein, iodine, vitamin A, vitamin D, riboflavin, vitamin B12 and Zinc</a:t>
            </a:r>
          </a:p>
          <a:p>
            <a:pPr marL="171690" indent="-171690">
              <a:buFont typeface="Arial" panose="020B0604020202020204" pitchFamily="34" charset="0"/>
              <a:buChar char="•"/>
            </a:pPr>
            <a:r>
              <a:rPr lang="en-AU" baseline="0" dirty="0" smtClean="0"/>
              <a:t>Calcium has an important role in supporting bone structure and strength as well as nerve and muscle function</a:t>
            </a:r>
          </a:p>
          <a:p>
            <a:pPr marL="171690" indent="-171690">
              <a:buFont typeface="Arial" panose="020B0604020202020204" pitchFamily="34" charset="0"/>
              <a:buChar char="•"/>
            </a:pPr>
            <a:r>
              <a:rPr lang="en-AU" baseline="0" dirty="0" smtClean="0"/>
              <a:t>Older adults need between 1000-1300mg of calcium per day</a:t>
            </a:r>
          </a:p>
          <a:p>
            <a:pPr marL="171690" indent="-171690">
              <a:buFont typeface="Arial" panose="020B0604020202020204" pitchFamily="34" charset="0"/>
              <a:buChar char="•"/>
            </a:pPr>
            <a:r>
              <a:rPr lang="en-AU" baseline="0" dirty="0" smtClean="0"/>
              <a:t>A serve is approximately 300mg</a:t>
            </a:r>
          </a:p>
          <a:p>
            <a:pPr marL="171690" indent="-171690">
              <a:buFont typeface="Arial" panose="020B0604020202020204" pitchFamily="34" charset="0"/>
              <a:buChar char="•"/>
            </a:pPr>
            <a:r>
              <a:rPr lang="en-AU" baseline="0" dirty="0" smtClean="0"/>
              <a:t>One serve = 1 glass milk (250mL), 2 slices hard cheese (40g) or 6 oranges or 1kg broccoli</a:t>
            </a:r>
          </a:p>
          <a:p>
            <a:pPr marL="171690" indent="-171690">
              <a:buFont typeface="Arial" panose="020B0604020202020204" pitchFamily="34" charset="0"/>
              <a:buChar char="•"/>
            </a:pPr>
            <a:r>
              <a:rPr lang="en-AU" baseline="0" dirty="0" smtClean="0"/>
              <a:t>Other calcium sources include: calcium enriched non dairy milks, bony fish like sardines and salmon, some nuts and fortified breakfast cereals.</a:t>
            </a:r>
          </a:p>
          <a:p>
            <a:pPr marL="171690" indent="-171690">
              <a:buFont typeface="Arial" panose="020B0604020202020204" pitchFamily="34" charset="0"/>
              <a:buChar char="•"/>
            </a:pPr>
            <a:endParaRPr lang="en-AU" baseline="0" dirty="0" smtClean="0"/>
          </a:p>
          <a:p>
            <a:pPr marL="171690" indent="-171690">
              <a:buFont typeface="Arial" panose="020B0604020202020204" pitchFamily="34" charset="0"/>
              <a:buChar char="•"/>
            </a:pPr>
            <a:r>
              <a:rPr lang="en-AU" baseline="0" dirty="0" smtClean="0"/>
              <a:t>One reason older people may choose not to eat dairy products, is lactose intolerance. Lactose is the naturally occurring sugar in dairy foods. As we age, our bodies may start to produce less of the enzyme that breaks lactose down, and as a result we may have unwanted gastrointestinal symptoms.</a:t>
            </a:r>
          </a:p>
          <a:p>
            <a:pPr marL="171690" indent="-171690">
              <a:buFont typeface="Arial" panose="020B0604020202020204" pitchFamily="34" charset="0"/>
              <a:buChar char="•"/>
            </a:pPr>
            <a:r>
              <a:rPr lang="en-AU" baseline="0" dirty="0" smtClean="0"/>
              <a:t>There are many lactose free options available which provide the calcium and protein of the standard dairy products.</a:t>
            </a:r>
          </a:p>
          <a:p>
            <a:pPr marL="171690" indent="-17169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405D501C-6C93-4844-8EC3-5D138A2A14D3}" type="slidenum">
              <a:rPr lang="en-AU" smtClean="0"/>
              <a:t>13</a:t>
            </a:fld>
            <a:endParaRPr lang="en-AU"/>
          </a:p>
        </p:txBody>
      </p:sp>
    </p:spTree>
    <p:extLst>
      <p:ext uri="{BB962C8B-B14F-4D97-AF65-F5344CB8AC3E}">
        <p14:creationId xmlns:p14="http://schemas.microsoft.com/office/powerpoint/2010/main" val="133228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pPr marL="171690" indent="-171690">
              <a:buFont typeface="Arial" panose="020B0604020202020204" pitchFamily="34" charset="0"/>
              <a:buChar char="•"/>
            </a:pPr>
            <a:r>
              <a:rPr lang="en-AU" dirty="0" smtClean="0"/>
              <a:t>Meat and meat alternative food</a:t>
            </a:r>
            <a:r>
              <a:rPr lang="en-AU" baseline="0" dirty="0" smtClean="0"/>
              <a:t> group traditionally known as protein rich group</a:t>
            </a:r>
          </a:p>
          <a:p>
            <a:pPr marL="171690" indent="-171690">
              <a:buFont typeface="Arial" panose="020B0604020202020204" pitchFamily="34" charset="0"/>
              <a:buChar char="•"/>
            </a:pPr>
            <a:r>
              <a:rPr lang="en-AU" baseline="0" dirty="0" smtClean="0"/>
              <a:t>These foods also provide other important nutrient's such as iodine, iron, zinc, vitamin B12 and essential fatty acids</a:t>
            </a:r>
          </a:p>
          <a:p>
            <a:pPr marL="171690" indent="-171690">
              <a:buFont typeface="Arial" panose="020B0604020202020204" pitchFamily="34" charset="0"/>
              <a:buChar char="•"/>
            </a:pPr>
            <a:r>
              <a:rPr lang="en-AU" baseline="0" dirty="0" smtClean="0"/>
              <a:t>Protein is the building block of the body – needed to maintain muscle mass and strength</a:t>
            </a:r>
          </a:p>
          <a:p>
            <a:pPr marL="171690" indent="-171690">
              <a:buFont typeface="Arial" panose="020B0604020202020204" pitchFamily="34" charset="0"/>
              <a:buChar char="•"/>
            </a:pPr>
            <a:r>
              <a:rPr lang="en-AU" baseline="0" dirty="0" smtClean="0"/>
              <a:t>Our protein requirement increases as we age</a:t>
            </a:r>
          </a:p>
          <a:p>
            <a:pPr marL="171690" indent="-171690">
              <a:buFont typeface="Arial" panose="020B0604020202020204" pitchFamily="34" charset="0"/>
              <a:buChar char="•"/>
            </a:pPr>
            <a:r>
              <a:rPr lang="en-AU" baseline="0" dirty="0" smtClean="0"/>
              <a:t>A reduced protein intake combined with a reduced energy intake can result in muscle wasting and malnutrition</a:t>
            </a:r>
          </a:p>
          <a:p>
            <a:pPr marL="171690" indent="-171690">
              <a:buFont typeface="Arial" panose="020B0604020202020204" pitchFamily="34" charset="0"/>
              <a:buChar char="•"/>
            </a:pPr>
            <a:r>
              <a:rPr lang="en-AU" baseline="0" dirty="0" smtClean="0"/>
              <a:t>Protein requirements are dependent on age, gender, weight and certain conditions such as cancer and wound healing</a:t>
            </a:r>
          </a:p>
          <a:p>
            <a:pPr marL="171690" indent="-171690">
              <a:buFont typeface="Arial" panose="020B0604020202020204" pitchFamily="34" charset="0"/>
              <a:buChar char="•"/>
            </a:pPr>
            <a:r>
              <a:rPr lang="en-AU" baseline="0" dirty="0" smtClean="0"/>
              <a:t>A serve of protein (as per the AGHE) contains 20g of protein – </a:t>
            </a:r>
            <a:r>
              <a:rPr lang="en-AU" baseline="0" dirty="0" err="1" smtClean="0"/>
              <a:t>ie</a:t>
            </a:r>
            <a:r>
              <a:rPr lang="en-AU" baseline="0" dirty="0" smtClean="0"/>
              <a:t>. 65g red meat, 80g chicken, 100g fish</a:t>
            </a:r>
          </a:p>
          <a:p>
            <a:pPr marL="171690" indent="-171690">
              <a:buFont typeface="Arial" panose="020B0604020202020204" pitchFamily="34" charset="0"/>
              <a:buChar char="•"/>
            </a:pPr>
            <a:r>
              <a:rPr lang="en-AU" baseline="0" dirty="0" smtClean="0"/>
              <a:t>To get the equivalent from other food groups: 2 sups milk, 1.5 cups baked beans, 3-4 large eggs, 8 wholemeal bread, 40 mushrooms, 6  whole cabbages, 76 </a:t>
            </a:r>
            <a:r>
              <a:rPr lang="en-AU" baseline="0" dirty="0" err="1" smtClean="0"/>
              <a:t>applease</a:t>
            </a:r>
            <a:r>
              <a:rPr lang="en-AU" baseline="0" dirty="0" smtClean="0"/>
              <a:t> or 3 </a:t>
            </a:r>
            <a:r>
              <a:rPr lang="en-AU" baseline="0" dirty="0" err="1" smtClean="0"/>
              <a:t>tbs</a:t>
            </a:r>
            <a:r>
              <a:rPr lang="en-AU" baseline="0" dirty="0" smtClean="0"/>
              <a:t> of complete supplement with 200ml milk</a:t>
            </a:r>
            <a:endParaRPr lang="en-AU" dirty="0"/>
          </a:p>
        </p:txBody>
      </p:sp>
      <p:sp>
        <p:nvSpPr>
          <p:cNvPr id="4" name="Slide Number Placeholder 3"/>
          <p:cNvSpPr>
            <a:spLocks noGrp="1"/>
          </p:cNvSpPr>
          <p:nvPr>
            <p:ph type="sldNum" sz="quarter" idx="10"/>
          </p:nvPr>
        </p:nvSpPr>
        <p:spPr/>
        <p:txBody>
          <a:bodyPr/>
          <a:lstStyle/>
          <a:p>
            <a:fld id="{405D501C-6C93-4844-8EC3-5D138A2A14D3}" type="slidenum">
              <a:rPr lang="en-AU" smtClean="0"/>
              <a:t>14</a:t>
            </a:fld>
            <a:endParaRPr lang="en-AU"/>
          </a:p>
        </p:txBody>
      </p:sp>
    </p:spTree>
    <p:extLst>
      <p:ext uri="{BB962C8B-B14F-4D97-AF65-F5344CB8AC3E}">
        <p14:creationId xmlns:p14="http://schemas.microsoft.com/office/powerpoint/2010/main" val="3698761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AU" dirty="0" smtClean="0"/>
              <a:t>Nutrition</a:t>
            </a:r>
            <a:r>
              <a:rPr lang="en-AU" baseline="0" dirty="0" smtClean="0"/>
              <a:t> impacts on health and wellbeing in many ways – important to ensure that clients are getting adequate nutrition for good health and are able to take part in accessing it, and maintains connections to food that are important to them</a:t>
            </a:r>
          </a:p>
          <a:p>
            <a:pPr marL="171435" indent="-171435">
              <a:buFont typeface="Arial" panose="020B0604020202020204" pitchFamily="34" charset="0"/>
              <a:buChar char="•"/>
            </a:pPr>
            <a:r>
              <a:rPr lang="en-AU" baseline="0" dirty="0" smtClean="0"/>
              <a:t>Important to eat well as per ADG – place an emphasis on maintaining muscle strength, not just weight</a:t>
            </a:r>
          </a:p>
          <a:p>
            <a:pPr marL="171435" indent="-171435">
              <a:buFont typeface="Arial" panose="020B0604020202020204" pitchFamily="34" charset="0"/>
              <a:buChar char="•"/>
            </a:pPr>
            <a:r>
              <a:rPr lang="en-AU" baseline="0" dirty="0" smtClean="0"/>
              <a:t>Remember the high priority foods</a:t>
            </a:r>
          </a:p>
          <a:p>
            <a:pPr marL="171435" indent="-171435">
              <a:buFont typeface="Arial" panose="020B0604020202020204" pitchFamily="34" charset="0"/>
              <a:buChar char="•"/>
            </a:pPr>
            <a:r>
              <a:rPr lang="en-AU" baseline="0" dirty="0" smtClean="0"/>
              <a:t>Nutrient requirements are not reduced even though they maybe doing less physically, some nutrients increase with age</a:t>
            </a:r>
          </a:p>
          <a:p>
            <a:pPr marL="171435" indent="-171435">
              <a:buFont typeface="Arial" panose="020B0604020202020204" pitchFamily="34" charset="0"/>
              <a:buChar char="•"/>
            </a:pPr>
            <a:r>
              <a:rPr lang="en-AU" baseline="0" dirty="0" smtClean="0"/>
              <a:t>You can do something about improving nutrition in older people – being aware of the role nutrition plays in maintaining a persons independence is important when considering whether to address it or not</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15</a:t>
            </a:fld>
            <a:endParaRPr lang="en-AU" dirty="0"/>
          </a:p>
        </p:txBody>
      </p:sp>
    </p:spTree>
    <p:extLst>
      <p:ext uri="{BB962C8B-B14F-4D97-AF65-F5344CB8AC3E}">
        <p14:creationId xmlns:p14="http://schemas.microsoft.com/office/powerpoint/2010/main" val="423609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Session Two will provide information on identifying nutritional risk. At the end of the presentation will be a case study.</a:t>
            </a:r>
          </a:p>
          <a:p>
            <a:endParaRPr lang="en-AU" dirty="0" smtClean="0"/>
          </a:p>
          <a:p>
            <a:r>
              <a:rPr lang="en-AU" dirty="0" smtClean="0"/>
              <a:t>These pictures</a:t>
            </a:r>
            <a:r>
              <a:rPr lang="en-AU" baseline="0" dirty="0" smtClean="0"/>
              <a:t> are often what comes to mind when we think about starvation, people in third world countries and nursing homes. But malnutrition isn’t always as obvious as this and is more prevalent than we think. Unfortunately malnutrition is often under-diagnosed, partly due to poor screening tools or practices.</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17</a:t>
            </a:fld>
            <a:endParaRPr lang="en-AU" dirty="0"/>
          </a:p>
        </p:txBody>
      </p:sp>
    </p:spTree>
    <p:extLst>
      <p:ext uri="{BB962C8B-B14F-4D97-AF65-F5344CB8AC3E}">
        <p14:creationId xmlns:p14="http://schemas.microsoft.com/office/powerpoint/2010/main" val="312299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Studies have shown that malnutrition in older people is associated with</a:t>
            </a:r>
            <a:r>
              <a:rPr lang="en-AU" baseline="0" dirty="0" smtClean="0"/>
              <a:t> poor physical function and disability, decline in muscle strength, falls, pressure ulcers, infections and other health problems. Therefore a higher level of care is required, which results in significant healthcare costs.</a:t>
            </a:r>
          </a:p>
          <a:p>
            <a:r>
              <a:rPr lang="en-AU" baseline="0" dirty="0" smtClean="0"/>
              <a:t>But because of many perceived barriers to routine screening, such as not having enough time or support, many people who are malnourished or at risk, go un-detected by community services.</a:t>
            </a:r>
          </a:p>
          <a:p>
            <a:r>
              <a:rPr lang="en-AU" baseline="0" dirty="0" smtClean="0"/>
              <a:t>Preventing and treating malnutrition in the community is worth a significant cost saving. It has been estimated that for every dollar spent on improving nutrition in older people, $5 is saved in health care costs.</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18</a:t>
            </a:fld>
            <a:endParaRPr lang="en-AU" dirty="0"/>
          </a:p>
        </p:txBody>
      </p:sp>
    </p:spTree>
    <p:extLst>
      <p:ext uri="{BB962C8B-B14F-4D97-AF65-F5344CB8AC3E}">
        <p14:creationId xmlns:p14="http://schemas.microsoft.com/office/powerpoint/2010/main" val="88940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How would you know if you client was at nutritional risk? Would a person like this come to mind?   </a:t>
            </a:r>
            <a:r>
              <a:rPr lang="en-AU" i="1" dirty="0" smtClean="0"/>
              <a:t>(click for first photo)</a:t>
            </a:r>
          </a:p>
          <a:p>
            <a:r>
              <a:rPr lang="en-AU" i="0" dirty="0" smtClean="0"/>
              <a:t>How about these people?     </a:t>
            </a:r>
            <a:r>
              <a:rPr lang="en-AU" i="1" dirty="0" smtClean="0"/>
              <a:t>(click for next photo)</a:t>
            </a:r>
            <a:endParaRPr lang="en-AU" i="0" dirty="0" smtClean="0"/>
          </a:p>
          <a:p>
            <a:r>
              <a:rPr lang="en-AU" i="0" dirty="0" smtClean="0"/>
              <a:t>Both examples could be people at nutritional risk. Nutritional risk can include</a:t>
            </a:r>
            <a:r>
              <a:rPr lang="en-AU" i="0" baseline="0" dirty="0" smtClean="0"/>
              <a:t> someone who is underweight or overweight, someone with low muscle mass or an inadequate intake of nutrients.</a:t>
            </a:r>
            <a:endParaRPr lang="en-AU" i="1"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19</a:t>
            </a:fld>
            <a:endParaRPr lang="en-AU" dirty="0"/>
          </a:p>
        </p:txBody>
      </p:sp>
    </p:spTree>
    <p:extLst>
      <p:ext uri="{BB962C8B-B14F-4D97-AF65-F5344CB8AC3E}">
        <p14:creationId xmlns:p14="http://schemas.microsoft.com/office/powerpoint/2010/main" val="208806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Before we establish how to identify if someone is malnourished or at nutritional risk, it is important to understand what a well-nourished status is for older people.</a:t>
            </a:r>
          </a:p>
          <a:p>
            <a:r>
              <a:rPr lang="en-AU" dirty="0" smtClean="0"/>
              <a:t>The most common approach to assessing weight is to use Body Mass Index (BMI) which</a:t>
            </a:r>
            <a:r>
              <a:rPr lang="en-AU" baseline="0" dirty="0" smtClean="0"/>
              <a:t> is a measure of a person’s weight and height. These are the general ranges of BMI, The Australian Dietary Guidelines mention that for older people, being underweight may be more harmful than being overweight and that a different, higher BMI range may be more appropriate for people over 70 years. However due to different interpretations of research, this message is not universally accepted.</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20</a:t>
            </a:fld>
            <a:endParaRPr lang="en-AU" dirty="0"/>
          </a:p>
        </p:txBody>
      </p:sp>
    </p:spTree>
    <p:extLst>
      <p:ext uri="{BB962C8B-B14F-4D97-AF65-F5344CB8AC3E}">
        <p14:creationId xmlns:p14="http://schemas.microsoft.com/office/powerpoint/2010/main" val="218604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just an example of a</a:t>
            </a:r>
            <a:r>
              <a:rPr lang="en-AU" baseline="0" dirty="0" smtClean="0"/>
              <a:t> study which found that a higher BMI in older people may be more appropriate. It’s a Victorian study which aimed to determine the prevalence of malnutrition in older people who were attending their GP clinic.</a:t>
            </a:r>
          </a:p>
          <a:p>
            <a:r>
              <a:rPr lang="en-AU" baseline="0" dirty="0" smtClean="0"/>
              <a:t>In this study they used a validated method for screening for risk of malnutrition (MNA-SF), approximately 1 in 6 (17%) were identified at risk of malnutrition. Yet of these people, more than half (53%) had a BMI in the healthy weight range. Of the people considered well-nourished (83%), almost ¾ (72%) had a BMI in the overweight or obese category.</a:t>
            </a:r>
          </a:p>
          <a:p>
            <a:r>
              <a:rPr lang="en-AU" baseline="0" dirty="0" smtClean="0"/>
              <a:t>This study demonstrates that simply observing an older person’s body weight or calculating their BMI does not provide an adequate reflection of their nutritional status.</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21</a:t>
            </a:fld>
            <a:endParaRPr lang="en-AU" dirty="0"/>
          </a:p>
        </p:txBody>
      </p:sp>
    </p:spTree>
    <p:extLst>
      <p:ext uri="{BB962C8B-B14F-4D97-AF65-F5344CB8AC3E}">
        <p14:creationId xmlns:p14="http://schemas.microsoft.com/office/powerpoint/2010/main" val="173407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2BD334-54BB-464F-8AD1-FBC2F2C1F034}" type="slidenum">
              <a:rPr lang="en-AU" smtClean="0"/>
              <a:t>2</a:t>
            </a:fld>
            <a:endParaRPr lang="en-AU" dirty="0"/>
          </a:p>
        </p:txBody>
      </p:sp>
    </p:spTree>
    <p:extLst>
      <p:ext uri="{BB962C8B-B14F-4D97-AF65-F5344CB8AC3E}">
        <p14:creationId xmlns:p14="http://schemas.microsoft.com/office/powerpoint/2010/main" val="339365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1">
              <a:defRPr/>
            </a:pPr>
            <a:r>
              <a:rPr lang="en-AU" dirty="0" smtClean="0"/>
              <a:t>These are common outward/visual</a:t>
            </a:r>
            <a:r>
              <a:rPr lang="en-AU" baseline="0" dirty="0" smtClean="0"/>
              <a:t> signs of malnutrition and some less obvious non-visual signs. These non-visual signs can make it difficult to diagnose someone with malnutrition therefore further investigation is required, such as the use of screening tools. Screening tools can not be used to diagnose someone with malnutrition, but they are useful for identifying people who are potentially malnourished or at risk.</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23</a:t>
            </a:fld>
            <a:endParaRPr lang="en-AU" dirty="0"/>
          </a:p>
        </p:txBody>
      </p:sp>
    </p:spTree>
    <p:extLst>
      <p:ext uri="{BB962C8B-B14F-4D97-AF65-F5344CB8AC3E}">
        <p14:creationId xmlns:p14="http://schemas.microsoft.com/office/powerpoint/2010/main" val="102875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 found that  most assessments performed</a:t>
            </a:r>
            <a:r>
              <a:rPr lang="en-AU" baseline="0" dirty="0" smtClean="0"/>
              <a:t> in community setting include questions around a person’s food intake to determine if they are having an adequate diet. Some of these methods have not been properly tested to ensure they accurately identify people at risk. </a:t>
            </a:r>
          </a:p>
          <a:p>
            <a:r>
              <a:rPr lang="en-AU" baseline="0" dirty="0" smtClean="0"/>
              <a:t>The Malnutrition Screening Tool (MST) is favoured because:</a:t>
            </a:r>
          </a:p>
          <a:p>
            <a:r>
              <a:rPr lang="en-AU" baseline="0" dirty="0" smtClean="0"/>
              <a:t>-it is easy to use, no calculations</a:t>
            </a:r>
          </a:p>
          <a:p>
            <a:r>
              <a:rPr lang="en-AU" baseline="0" dirty="0" smtClean="0"/>
              <a:t>-quick to use</a:t>
            </a:r>
          </a:p>
          <a:p>
            <a:r>
              <a:rPr lang="en-AU" baseline="0" dirty="0" smtClean="0"/>
              <a:t>-tested in a range of settings and determines degree of risk</a:t>
            </a:r>
          </a:p>
          <a:p>
            <a:r>
              <a:rPr lang="en-AU" baseline="0" dirty="0" smtClean="0"/>
              <a:t>MST on its own identifies clients at highest risk. In this new screening tool there are additional questions which will pick up people exhibiting early signs of nutritional risk. However these questions require further research to test their effectiveness.</a:t>
            </a:r>
          </a:p>
          <a:p>
            <a:r>
              <a:rPr lang="en-AU" baseline="0" dirty="0" smtClean="0"/>
              <a:t>The MST and additional questions have been put into a screening and referral pathway called ICAN. The MST and additional questions form the first, screening part of the ICAN.</a:t>
            </a:r>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24</a:t>
            </a:fld>
            <a:endParaRPr lang="en-AU" dirty="0"/>
          </a:p>
        </p:txBody>
      </p:sp>
    </p:spTree>
    <p:extLst>
      <p:ext uri="{BB962C8B-B14F-4D97-AF65-F5344CB8AC3E}">
        <p14:creationId xmlns:p14="http://schemas.microsoft.com/office/powerpoint/2010/main" val="328365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Use this case study to practise using the Nutritional Risk Screen</a:t>
            </a:r>
            <a:r>
              <a:rPr lang="en-AU" baseline="0" dirty="0" smtClean="0"/>
              <a:t> to determine the potential for nutritional risk. Discuss in groups using the ICAN given to you, only completely the first, screening part.</a:t>
            </a:r>
          </a:p>
          <a:p>
            <a:endParaRPr lang="en-AU" baseline="0" dirty="0" smtClean="0"/>
          </a:p>
          <a:p>
            <a:r>
              <a:rPr lang="en-AU" baseline="0" dirty="0" smtClean="0"/>
              <a:t>Using the first part of the ICAN screen this client is not at malnutrition risk since he hasn’t lost weight and doesn’t appear to have a reduced appetite. Moving to the next screen, the question is whether Pedro has had any recent changes that have affected what he eats or how he accesses meals and groceries.</a:t>
            </a:r>
          </a:p>
          <a:p>
            <a:r>
              <a:rPr lang="en-AU" baseline="0" dirty="0" smtClean="0"/>
              <a:t>Pedro would score a 2, since his partner has recently passed away and it appears his partner prepared meals and shopped.</a:t>
            </a:r>
          </a:p>
          <a:p>
            <a:r>
              <a:rPr lang="en-AU" baseline="0" dirty="0" smtClean="0"/>
              <a:t>The next question is whether there are any concerns about Pedro’s ability to have an adequate diet. You might give Pedro a 1 since he doesn’t know how to cook much, he’s not confident to go shopping and not eating a lot of variety.</a:t>
            </a:r>
          </a:p>
          <a:p>
            <a:endParaRPr lang="en-AU" baseline="0" dirty="0" smtClean="0"/>
          </a:p>
          <a:p>
            <a:r>
              <a:rPr lang="en-AU" baseline="0" dirty="0" smtClean="0"/>
              <a:t>TOTAL: 3. The potential for Pedro to be at nutritional risk is LIKELY.</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25</a:t>
            </a:fld>
            <a:endParaRPr lang="en-AU" dirty="0"/>
          </a:p>
        </p:txBody>
      </p:sp>
    </p:spTree>
    <p:extLst>
      <p:ext uri="{BB962C8B-B14F-4D97-AF65-F5344CB8AC3E}">
        <p14:creationId xmlns:p14="http://schemas.microsoft.com/office/powerpoint/2010/main" val="3003320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is difficult to identify malnutrition and nutritional risk simply by observing a person’s weight status</a:t>
            </a:r>
            <a:r>
              <a:rPr lang="en-AU" baseline="0" dirty="0" smtClean="0"/>
              <a:t> therefore it is important to use a validated screening tool, such as the MST.</a:t>
            </a:r>
          </a:p>
          <a:p>
            <a:r>
              <a:rPr lang="en-AU" baseline="0" dirty="0" smtClean="0"/>
              <a:t>A person regardless of their weight can be malnourished or at nutritional risk. There is evidence that older people with a BMI in the overweight category on average live longer without disability than those in the healthy weight range.</a:t>
            </a:r>
          </a:p>
          <a:p>
            <a:r>
              <a:rPr lang="en-AU" baseline="0" dirty="0" smtClean="0"/>
              <a:t>The earlier a person is identified at risk, the more likely interventions will have good outcomes.</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26</a:t>
            </a:fld>
            <a:endParaRPr lang="en-AU" dirty="0"/>
          </a:p>
        </p:txBody>
      </p:sp>
    </p:spTree>
    <p:extLst>
      <p:ext uri="{BB962C8B-B14F-4D97-AF65-F5344CB8AC3E}">
        <p14:creationId xmlns:p14="http://schemas.microsoft.com/office/powerpoint/2010/main" val="3133035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a:t>
            </a:r>
            <a:r>
              <a:rPr lang="en-AU" baseline="0" dirty="0" smtClean="0"/>
              <a:t> you have identified that a person is at nutritional risk, the next step is to think about how we as allied health practitioners can support them, to maintain as much of their independence as possible- </a:t>
            </a:r>
          </a:p>
          <a:p>
            <a:endParaRPr lang="en-AU" baseline="0" dirty="0" smtClean="0"/>
          </a:p>
          <a:p>
            <a:r>
              <a:rPr lang="en-AU" baseline="0" dirty="0" smtClean="0"/>
              <a:t>-the level of support needed will differ between individuals.</a:t>
            </a:r>
          </a:p>
          <a:p>
            <a:endParaRPr lang="en-AU" baseline="0" dirty="0" smtClean="0"/>
          </a:p>
          <a:p>
            <a:r>
              <a:rPr lang="en-AU" baseline="0" dirty="0" smtClean="0"/>
              <a:t>Some people may  be extremely independent to the point they wish to continue to grow their food, while others depend on regular assistance to achieve adequate intake. </a:t>
            </a:r>
          </a:p>
          <a:p>
            <a:endParaRPr lang="en-AU" baseline="0" dirty="0" smtClean="0"/>
          </a:p>
          <a:p>
            <a:r>
              <a:rPr lang="en-AU" baseline="0" dirty="0" smtClean="0"/>
              <a:t>It is important to remember- food is not only needed for sustaining life, but it also has a role in defining a persons identity, their culture and life experiences. Simply providing a meal to a person will not always fulfil these other roles.</a:t>
            </a:r>
          </a:p>
          <a:p>
            <a:endParaRPr lang="en-AU" baseline="0" dirty="0" smtClean="0"/>
          </a:p>
          <a:p>
            <a:r>
              <a:rPr lang="en-AU" baseline="0" dirty="0" smtClean="0"/>
              <a:t>Nutrition issues in older people are quite often addressed through services such as Meals on wheels, social supports and/or shopping assistance. These are excellent services but we need to think about the bigger picture- which is why they are having difficulties accessing nutrition in the first place? What can allied health do to help regain the best level of independence?</a:t>
            </a:r>
          </a:p>
        </p:txBody>
      </p:sp>
      <p:sp>
        <p:nvSpPr>
          <p:cNvPr id="4" name="Slide Number Placeholder 3"/>
          <p:cNvSpPr>
            <a:spLocks noGrp="1"/>
          </p:cNvSpPr>
          <p:nvPr>
            <p:ph type="sldNum" sz="quarter" idx="10"/>
          </p:nvPr>
        </p:nvSpPr>
        <p:spPr/>
        <p:txBody>
          <a:bodyPr/>
          <a:lstStyle/>
          <a:p>
            <a:fld id="{212BD334-54BB-464F-8AD1-FBC2F2C1F034}" type="slidenum">
              <a:rPr lang="en-AU" smtClean="0"/>
              <a:t>28</a:t>
            </a:fld>
            <a:endParaRPr lang="en-AU" dirty="0"/>
          </a:p>
        </p:txBody>
      </p:sp>
    </p:spTree>
    <p:extLst>
      <p:ext uri="{BB962C8B-B14F-4D97-AF65-F5344CB8AC3E}">
        <p14:creationId xmlns:p14="http://schemas.microsoft.com/office/powerpoint/2010/main" val="14860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What</a:t>
            </a:r>
            <a:r>
              <a:rPr lang="en-AU" baseline="0" dirty="0" smtClean="0"/>
              <a:t> do dietitians do?</a:t>
            </a:r>
          </a:p>
          <a:p>
            <a:r>
              <a:rPr lang="en-AU" dirty="0" smtClean="0"/>
              <a:t>-offer health advice</a:t>
            </a:r>
          </a:p>
          <a:p>
            <a:r>
              <a:rPr lang="en-AU" dirty="0" smtClean="0"/>
              <a:t>-support</a:t>
            </a:r>
            <a:r>
              <a:rPr lang="en-AU" baseline="0" dirty="0" smtClean="0"/>
              <a:t> skill building</a:t>
            </a:r>
          </a:p>
          <a:p>
            <a:r>
              <a:rPr lang="en-AU" baseline="0" dirty="0" smtClean="0"/>
              <a:t>-promote emotional wellbeing</a:t>
            </a:r>
            <a:endParaRPr lang="en-AU" dirty="0" smtClean="0"/>
          </a:p>
          <a:p>
            <a:endParaRPr lang="en-AU" dirty="0" smtClean="0"/>
          </a:p>
          <a:p>
            <a:r>
              <a:rPr lang="en-AU" dirty="0" smtClean="0"/>
              <a:t>Unfortunately, </a:t>
            </a:r>
            <a:r>
              <a:rPr lang="en-AU" baseline="0" dirty="0" smtClean="0"/>
              <a:t>Its not uncommon for clients to decline a dietitian referral, often related to the negative connotations around the word diet it dietitian.</a:t>
            </a:r>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30</a:t>
            </a:fld>
            <a:endParaRPr lang="en-AU" dirty="0"/>
          </a:p>
        </p:txBody>
      </p:sp>
    </p:spTree>
    <p:extLst>
      <p:ext uri="{BB962C8B-B14F-4D97-AF65-F5344CB8AC3E}">
        <p14:creationId xmlns:p14="http://schemas.microsoft.com/office/powerpoint/2010/main" val="384637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Dietitians offer health advice on topics such</a:t>
            </a:r>
            <a:r>
              <a:rPr lang="en-AU" baseline="0" dirty="0" smtClean="0"/>
              <a:t> as</a:t>
            </a:r>
          </a:p>
          <a:p>
            <a:pPr marL="171435" indent="-171435">
              <a:buFontTx/>
              <a:buChar char="-"/>
            </a:pPr>
            <a:r>
              <a:rPr lang="en-AU" baseline="0" dirty="0" smtClean="0"/>
              <a:t>General healthy eating- Australian Guide to Healthy Eating- for age, gender, physical activity levels.</a:t>
            </a:r>
          </a:p>
          <a:p>
            <a:pPr marL="171435" indent="-171435">
              <a:buFontTx/>
              <a:buChar char="-"/>
            </a:pPr>
            <a:r>
              <a:rPr lang="en-AU" baseline="0" dirty="0" err="1" smtClean="0"/>
              <a:t>Adivce</a:t>
            </a:r>
            <a:r>
              <a:rPr lang="en-AU" baseline="0" dirty="0" smtClean="0"/>
              <a:t> on how to manage acute and chronic conditions from a diet point of view, which is generally in conjunction with other treatments.</a:t>
            </a:r>
          </a:p>
          <a:p>
            <a:r>
              <a:rPr lang="en-AU" baseline="0" dirty="0" smtClean="0"/>
              <a:t>	- high cholesterol</a:t>
            </a:r>
          </a:p>
          <a:p>
            <a:r>
              <a:rPr lang="en-AU" baseline="0" dirty="0" smtClean="0"/>
              <a:t>	 - high blood pressure</a:t>
            </a:r>
          </a:p>
          <a:p>
            <a:r>
              <a:rPr lang="en-AU" baseline="0" dirty="0" smtClean="0"/>
              <a:t>                           - Overweight and obesity</a:t>
            </a:r>
          </a:p>
          <a:p>
            <a:r>
              <a:rPr lang="en-AU" baseline="0" dirty="0" smtClean="0"/>
              <a:t>	- Diabetes</a:t>
            </a:r>
          </a:p>
          <a:p>
            <a:endParaRPr lang="en-AU" baseline="0" dirty="0" smtClean="0"/>
          </a:p>
          <a:p>
            <a:r>
              <a:rPr lang="en-AU" baseline="0" dirty="0" smtClean="0"/>
              <a:t>Some conditions may alter nutrition needs- </a:t>
            </a:r>
            <a:r>
              <a:rPr lang="en-AU" baseline="0" dirty="0" err="1" smtClean="0"/>
              <a:t>ie</a:t>
            </a:r>
            <a:r>
              <a:rPr lang="en-AU" baseline="0" dirty="0" smtClean="0"/>
              <a:t>. They actually increase the body’s need for energy and protein, and other nutrients. If these needs are not met, the persons nutrition status and health may be compromised. Extra nutrition is required for Meeting extra demands </a:t>
            </a:r>
          </a:p>
          <a:p>
            <a:r>
              <a:rPr lang="en-AU" baseline="0" dirty="0" smtClean="0"/>
              <a:t> - wound healing</a:t>
            </a:r>
          </a:p>
          <a:p>
            <a:pPr marL="171435" indent="-171435">
              <a:buFontTx/>
              <a:buChar char="-"/>
            </a:pPr>
            <a:r>
              <a:rPr lang="en-AU" baseline="0" dirty="0" smtClean="0"/>
              <a:t>COPD</a:t>
            </a:r>
          </a:p>
          <a:p>
            <a:pPr marL="171435" indent="-171435">
              <a:buFontTx/>
              <a:buChar char="-"/>
            </a:pPr>
            <a:r>
              <a:rPr lang="en-AU" baseline="0" dirty="0" smtClean="0"/>
              <a:t>Cancer</a:t>
            </a:r>
          </a:p>
          <a:p>
            <a:pPr marL="171435" indent="-171435">
              <a:buFontTx/>
              <a:buChar char="-"/>
            </a:pPr>
            <a:r>
              <a:rPr lang="en-AU" baseline="0" dirty="0" err="1" smtClean="0"/>
              <a:t>Parkinsons</a:t>
            </a:r>
            <a:r>
              <a:rPr lang="en-AU" baseline="0" dirty="0" smtClean="0"/>
              <a:t> and MND</a:t>
            </a:r>
          </a:p>
          <a:p>
            <a:pPr marL="171435" indent="-171435">
              <a:buFontTx/>
              <a:buChar char="-"/>
            </a:pPr>
            <a:r>
              <a:rPr lang="en-AU" baseline="0" dirty="0" smtClean="0"/>
              <a:t>Various gastrointestinal disorders</a:t>
            </a:r>
          </a:p>
          <a:p>
            <a:pPr marL="171435" indent="-171435">
              <a:buFontTx/>
              <a:buChar char="-"/>
            </a:pPr>
            <a:endParaRPr lang="en-AU" baseline="0" dirty="0" smtClean="0"/>
          </a:p>
          <a:p>
            <a:pPr marL="171435" indent="-171435">
              <a:buFontTx/>
              <a:buChar char="-"/>
            </a:pPr>
            <a:endParaRPr lang="en-AU" baseline="0" dirty="0" smtClean="0"/>
          </a:p>
          <a:p>
            <a:pPr marL="171435" indent="-171435">
              <a:buFontTx/>
              <a:buChar char="-"/>
            </a:pPr>
            <a:r>
              <a:rPr lang="en-AU" baseline="0" dirty="0" smtClean="0"/>
              <a:t>From here we think about strategies- how can our clients, at varied levels of independence, achieve our nutrition goals and recommendations?</a:t>
            </a:r>
          </a:p>
        </p:txBody>
      </p:sp>
      <p:sp>
        <p:nvSpPr>
          <p:cNvPr id="4" name="Slide Number Placeholder 3"/>
          <p:cNvSpPr>
            <a:spLocks noGrp="1"/>
          </p:cNvSpPr>
          <p:nvPr>
            <p:ph type="sldNum" sz="quarter" idx="10"/>
          </p:nvPr>
        </p:nvSpPr>
        <p:spPr/>
        <p:txBody>
          <a:bodyPr/>
          <a:lstStyle/>
          <a:p>
            <a:fld id="{43E58A21-BD06-4C11-AF39-8D50ED8122CE}" type="slidenum">
              <a:rPr lang="en-AU" smtClean="0"/>
              <a:t>31</a:t>
            </a:fld>
            <a:endParaRPr lang="en-AU"/>
          </a:p>
        </p:txBody>
      </p:sp>
    </p:spTree>
    <p:extLst>
      <p:ext uri="{BB962C8B-B14F-4D97-AF65-F5344CB8AC3E}">
        <p14:creationId xmlns:p14="http://schemas.microsoft.com/office/powerpoint/2010/main" val="417713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Dietitians</a:t>
            </a:r>
            <a:r>
              <a:rPr lang="en-AU" baseline="0" dirty="0" smtClean="0"/>
              <a:t> support clients to build skills around meal planning, food budgeting, making healthy food choices when grocery shopping, reading food labels, cooking and following recipes- considering their level of skills, interest and abilities.</a:t>
            </a:r>
          </a:p>
          <a:p>
            <a:endParaRPr lang="en-AU" baseline="0" dirty="0" smtClean="0"/>
          </a:p>
          <a:p>
            <a:r>
              <a:rPr lang="en-AU" baseline="0" dirty="0" smtClean="0"/>
              <a:t>Dietitians may be able to do home visits, which allows them to provide practical assistance.</a:t>
            </a:r>
          </a:p>
          <a:p>
            <a:r>
              <a:rPr lang="en-AU" baseline="0" dirty="0" smtClean="0"/>
              <a:t>Family, friends and community workers or allied health assistants may also assist ongoing monitoring and skill development.</a:t>
            </a:r>
          </a:p>
          <a:p>
            <a:endParaRPr lang="en-AU" baseline="0" dirty="0" smtClean="0"/>
          </a:p>
          <a:p>
            <a:r>
              <a:rPr lang="en-AU" baseline="0" dirty="0" smtClean="0"/>
              <a:t>Depending on the level of independence, skills and physical capabilities, a dietitians role in supporting skill building may be in joint effort with another allied health practitioner- which I will expand on shortly.</a:t>
            </a:r>
            <a:endParaRPr lang="en-US" dirty="0"/>
          </a:p>
        </p:txBody>
      </p:sp>
      <p:sp>
        <p:nvSpPr>
          <p:cNvPr id="4" name="Slide Number Placeholder 3"/>
          <p:cNvSpPr>
            <a:spLocks noGrp="1"/>
          </p:cNvSpPr>
          <p:nvPr>
            <p:ph type="sldNum" sz="quarter" idx="10"/>
          </p:nvPr>
        </p:nvSpPr>
        <p:spPr/>
        <p:txBody>
          <a:bodyPr/>
          <a:lstStyle/>
          <a:p>
            <a:fld id="{43E58A21-BD06-4C11-AF39-8D50ED8122CE}" type="slidenum">
              <a:rPr lang="en-AU" smtClean="0"/>
              <a:t>32</a:t>
            </a:fld>
            <a:endParaRPr lang="en-AU"/>
          </a:p>
        </p:txBody>
      </p:sp>
    </p:spTree>
    <p:extLst>
      <p:ext uri="{BB962C8B-B14F-4D97-AF65-F5344CB8AC3E}">
        <p14:creationId xmlns:p14="http://schemas.microsoft.com/office/powerpoint/2010/main" val="931307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Dietitians</a:t>
            </a:r>
            <a:r>
              <a:rPr lang="en-AU" baseline="0" dirty="0" smtClean="0"/>
              <a:t> promote emotional wellbeing by encouraging eating with others and  food enjoyment,-  healthy eating behaviours, and lifestyle changes through motivational interviewing and solution based coaching.</a:t>
            </a:r>
          </a:p>
          <a:p>
            <a:endParaRPr lang="en-AU" baseline="0" dirty="0" smtClean="0"/>
          </a:p>
          <a:p>
            <a:r>
              <a:rPr lang="en-AU" baseline="0" dirty="0" smtClean="0"/>
              <a:t>In all these interventions and strategies, dietitians aim to empower people to make changes one step at a time (through progressive goal setting). </a:t>
            </a:r>
          </a:p>
          <a:p>
            <a:endParaRPr lang="en-AU" baseline="0" dirty="0" smtClean="0"/>
          </a:p>
          <a:p>
            <a:r>
              <a:rPr lang="en-AU" baseline="0" dirty="0" smtClean="0"/>
              <a:t>This includes considering the clients priority goals for nutrition. Dietitians </a:t>
            </a:r>
            <a:r>
              <a:rPr lang="en-AU" baseline="0" dirty="0" err="1" smtClean="0"/>
              <a:t>offen</a:t>
            </a:r>
            <a:r>
              <a:rPr lang="en-AU" baseline="0" dirty="0" smtClean="0"/>
              <a:t> get referrals for one issue (for example to lose weight) and through holistic assessment, find more important related concerns, such as for example constipation, which may go onto to affect for example, urinary continence.</a:t>
            </a:r>
          </a:p>
        </p:txBody>
      </p:sp>
      <p:sp>
        <p:nvSpPr>
          <p:cNvPr id="4" name="Slide Number Placeholder 3"/>
          <p:cNvSpPr>
            <a:spLocks noGrp="1"/>
          </p:cNvSpPr>
          <p:nvPr>
            <p:ph type="sldNum" sz="quarter" idx="10"/>
          </p:nvPr>
        </p:nvSpPr>
        <p:spPr/>
        <p:txBody>
          <a:bodyPr/>
          <a:lstStyle/>
          <a:p>
            <a:fld id="{43E58A21-BD06-4C11-AF39-8D50ED8122CE}" type="slidenum">
              <a:rPr lang="en-AU" smtClean="0"/>
              <a:t>33</a:t>
            </a:fld>
            <a:endParaRPr lang="en-AU"/>
          </a:p>
        </p:txBody>
      </p:sp>
    </p:spTree>
    <p:extLst>
      <p:ext uri="{BB962C8B-B14F-4D97-AF65-F5344CB8AC3E}">
        <p14:creationId xmlns:p14="http://schemas.microsoft.com/office/powerpoint/2010/main" val="13262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Ots</a:t>
            </a:r>
            <a:r>
              <a:rPr lang="en-US" baseline="0" dirty="0" smtClean="0"/>
              <a:t> are able to build a persons current skills and abilities to access nutrition, and the dietitian can provide further advice alongside these improving skills.</a:t>
            </a:r>
            <a:endParaRPr lang="en-US" dirty="0" smtClean="0"/>
          </a:p>
          <a:p>
            <a:endParaRPr lang="en-US" dirty="0" smtClean="0"/>
          </a:p>
          <a:p>
            <a:r>
              <a:rPr lang="en-US" dirty="0" smtClean="0"/>
              <a:t>The primary goal of occupational therapy is to enable</a:t>
            </a:r>
            <a:r>
              <a:rPr lang="en-US" baseline="0" dirty="0" smtClean="0"/>
              <a:t> people to participate in the activities of everyday life, including those that are necessary to achieve adequate nutrition- meal preparation and feeding.</a:t>
            </a:r>
          </a:p>
          <a:p>
            <a:endParaRPr lang="en-US" baseline="0" dirty="0" smtClean="0"/>
          </a:p>
          <a:p>
            <a:r>
              <a:rPr lang="en-US" baseline="0" dirty="0" smtClean="0"/>
              <a:t>they work with people to enhance their ability to engage in these activities, or modify the activity or environment ( such as modifying the kitchen environment to improve safety, or use of modified cooking or eating appliances and equipment) to better support their independence in such activities- such as shift them from mow to simple cooking</a:t>
            </a:r>
          </a:p>
          <a:p>
            <a:endParaRPr lang="en-US" baseline="0" dirty="0" smtClean="0"/>
          </a:p>
        </p:txBody>
      </p:sp>
      <p:sp>
        <p:nvSpPr>
          <p:cNvPr id="4" name="Slide Number Placeholder 3"/>
          <p:cNvSpPr>
            <a:spLocks noGrp="1"/>
          </p:cNvSpPr>
          <p:nvPr>
            <p:ph type="sldNum" sz="quarter" idx="10"/>
          </p:nvPr>
        </p:nvSpPr>
        <p:spPr/>
        <p:txBody>
          <a:bodyPr/>
          <a:lstStyle/>
          <a:p>
            <a:fld id="{43E58A21-BD06-4C11-AF39-8D50ED8122CE}" type="slidenum">
              <a:rPr lang="en-AU" smtClean="0"/>
              <a:t>34</a:t>
            </a:fld>
            <a:endParaRPr lang="en-AU"/>
          </a:p>
        </p:txBody>
      </p:sp>
    </p:spTree>
    <p:extLst>
      <p:ext uri="{BB962C8B-B14F-4D97-AF65-F5344CB8AC3E}">
        <p14:creationId xmlns:p14="http://schemas.microsoft.com/office/powerpoint/2010/main" val="33371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2BD334-54BB-464F-8AD1-FBC2F2C1F034}" type="slidenum">
              <a:rPr lang="en-AU" smtClean="0"/>
              <a:t>3</a:t>
            </a:fld>
            <a:endParaRPr lang="en-AU" dirty="0"/>
          </a:p>
        </p:txBody>
      </p:sp>
    </p:spTree>
    <p:extLst>
      <p:ext uri="{BB962C8B-B14F-4D97-AF65-F5344CB8AC3E}">
        <p14:creationId xmlns:p14="http://schemas.microsoft.com/office/powerpoint/2010/main" val="255543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smtClean="0"/>
              <a:t>What role to you think physiotherapists</a:t>
            </a:r>
            <a:r>
              <a:rPr lang="en-AU" i="1" baseline="0" dirty="0" smtClean="0"/>
              <a:t> might have in nutrition?</a:t>
            </a:r>
          </a:p>
          <a:p>
            <a:endParaRPr lang="en-AU" i="1" baseline="0" dirty="0" smtClean="0"/>
          </a:p>
          <a:p>
            <a:r>
              <a:rPr lang="en-AU" i="1" baseline="0" dirty="0" smtClean="0"/>
              <a:t>The goal of physio therapy is to support people to recover from injury, reduce pain and stiffness, and increase mobility. </a:t>
            </a:r>
          </a:p>
          <a:p>
            <a:endParaRPr lang="en-US" i="1" dirty="0" smtClean="0"/>
          </a:p>
          <a:p>
            <a:r>
              <a:rPr lang="en-US" i="1" dirty="0" smtClean="0"/>
              <a:t>They</a:t>
            </a:r>
            <a:r>
              <a:rPr lang="en-US" i="1" baseline="0" dirty="0" smtClean="0"/>
              <a:t> can help prevent deconditioning by maintaining physical activity and function. Physical function is an important part of being able to independently access adequate nutrition</a:t>
            </a:r>
            <a:endParaRPr lang="en-US" i="1" dirty="0"/>
          </a:p>
        </p:txBody>
      </p:sp>
      <p:sp>
        <p:nvSpPr>
          <p:cNvPr id="4" name="Slide Number Placeholder 3"/>
          <p:cNvSpPr>
            <a:spLocks noGrp="1"/>
          </p:cNvSpPr>
          <p:nvPr>
            <p:ph type="sldNum" sz="quarter" idx="10"/>
          </p:nvPr>
        </p:nvSpPr>
        <p:spPr/>
        <p:txBody>
          <a:bodyPr/>
          <a:lstStyle/>
          <a:p>
            <a:fld id="{43E58A21-BD06-4C11-AF39-8D50ED8122CE}" type="slidenum">
              <a:rPr lang="en-AU" smtClean="0">
                <a:solidFill>
                  <a:prstClr val="black"/>
                </a:solidFill>
              </a:rPr>
              <a:pPr/>
              <a:t>35</a:t>
            </a:fld>
            <a:endParaRPr lang="en-AU">
              <a:solidFill>
                <a:prstClr val="black"/>
              </a:solidFill>
            </a:endParaRPr>
          </a:p>
        </p:txBody>
      </p:sp>
    </p:spTree>
    <p:extLst>
      <p:ext uri="{BB962C8B-B14F-4D97-AF65-F5344CB8AC3E}">
        <p14:creationId xmlns:p14="http://schemas.microsoft.com/office/powerpoint/2010/main" val="4071102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Many</a:t>
            </a:r>
            <a:r>
              <a:rPr lang="en-AU" baseline="0" dirty="0" smtClean="0"/>
              <a:t> physical challenges of older people are related to deconditioning and weakness. Just like a lot of older people believe they do not require the nutrition they once did, many also believe the body does not need as much exercise as it gets older- and that </a:t>
            </a:r>
            <a:r>
              <a:rPr lang="en-AU" baseline="0" dirty="0" err="1" smtClean="0"/>
              <a:t>fraility</a:t>
            </a:r>
            <a:r>
              <a:rPr lang="en-AU" baseline="0" dirty="0" smtClean="0"/>
              <a:t> and physical weakness is just a part of normal ageing.</a:t>
            </a:r>
          </a:p>
          <a:p>
            <a:endParaRPr lang="en-AU" baseline="0" dirty="0" smtClean="0"/>
          </a:p>
          <a:p>
            <a:r>
              <a:rPr lang="en-AU" baseline="0" dirty="0" smtClean="0"/>
              <a:t>So side by side, we see how malnutrition and inactivity both are part of a vicious cycle, and they are very closely linked.</a:t>
            </a:r>
          </a:p>
          <a:p>
            <a:endParaRPr lang="en-AU" baseline="0" dirty="0" smtClean="0"/>
          </a:p>
          <a:p>
            <a:r>
              <a:rPr lang="en-AU" baseline="0" dirty="0" smtClean="0"/>
              <a:t>-Being malnourished and inactive,</a:t>
            </a:r>
          </a:p>
          <a:p>
            <a:pPr marL="171450" indent="-171450">
              <a:buFontTx/>
              <a:buChar char="-"/>
            </a:pPr>
            <a:r>
              <a:rPr lang="en-AU" baseline="0" dirty="0" smtClean="0"/>
              <a:t>older people are less resistant to disease and lose muscle mass</a:t>
            </a:r>
          </a:p>
          <a:p>
            <a:pPr marL="171450" indent="-171450">
              <a:buFontTx/>
              <a:buChar char="-"/>
            </a:pPr>
            <a:r>
              <a:rPr lang="en-AU" baseline="0" dirty="0" smtClean="0">
                <a:sym typeface="Wingdings" panose="05000000000000000000" pitchFamily="2" charset="2"/>
              </a:rPr>
              <a:t> feeling weak and sick, with low energy levels, wounds may be slow to heal and pain may increase</a:t>
            </a:r>
          </a:p>
          <a:p>
            <a:pPr marL="171450" indent="-171450">
              <a:buFontTx/>
              <a:buChar char="-"/>
            </a:pPr>
            <a:r>
              <a:rPr lang="en-AU" baseline="0" dirty="0" smtClean="0">
                <a:sym typeface="Wingdings" panose="05000000000000000000" pitchFamily="2" charset="2"/>
              </a:rPr>
              <a:t> further inactivity including limited meal preparation</a:t>
            </a:r>
          </a:p>
          <a:p>
            <a:pPr marL="171450" indent="-171450">
              <a:buFontTx/>
              <a:buChar char="-"/>
            </a:pPr>
            <a:r>
              <a:rPr lang="en-AU" baseline="0" dirty="0" smtClean="0">
                <a:sym typeface="Wingdings" panose="05000000000000000000" pitchFamily="2" charset="2"/>
              </a:rPr>
              <a:t> poor dietary intake</a:t>
            </a:r>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solidFill>
                  <a:prstClr val="black"/>
                </a:solidFill>
              </a:rPr>
              <a:pPr/>
              <a:t>36</a:t>
            </a:fld>
            <a:endParaRPr lang="en-AU" dirty="0">
              <a:solidFill>
                <a:prstClr val="black"/>
              </a:solidFill>
            </a:endParaRPr>
          </a:p>
        </p:txBody>
      </p:sp>
    </p:spTree>
    <p:extLst>
      <p:ext uri="{BB962C8B-B14F-4D97-AF65-F5344CB8AC3E}">
        <p14:creationId xmlns:p14="http://schemas.microsoft.com/office/powerpoint/2010/main" val="310904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r>
              <a:rPr lang="en-AU" baseline="0" dirty="0" smtClean="0"/>
              <a:t>Some other factors that may impact an older persons nutrition status are:</a:t>
            </a:r>
          </a:p>
          <a:p>
            <a:endParaRPr lang="en-AU" baseline="0" dirty="0" smtClean="0"/>
          </a:p>
          <a:p>
            <a:r>
              <a:rPr lang="en-AU" baseline="0" dirty="0" smtClean="0"/>
              <a:t>-Troubles communicating, may impact a persons ability to access foods they enjoy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 -Swallowing difficulties, which may impact a persons ability to eat the foods they would usually choose and enjoy</a:t>
            </a:r>
            <a:endParaRPr lang="en-US" dirty="0" smtClean="0"/>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 </a:t>
            </a:r>
            <a:r>
              <a:rPr lang="en-AU" dirty="0" smtClean="0"/>
              <a:t>Speech</a:t>
            </a:r>
            <a:r>
              <a:rPr lang="en-AU" baseline="0" dirty="0" smtClean="0"/>
              <a:t> pathologists role in nutrition, is to support people to choose, prepare and access enjoyable meals with safe food texture and fluid consistency</a:t>
            </a:r>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solidFill>
                  <a:prstClr val="black"/>
                </a:solidFill>
              </a:rPr>
              <a:pPr/>
              <a:t>37</a:t>
            </a:fld>
            <a:endParaRPr lang="en-AU" dirty="0">
              <a:solidFill>
                <a:prstClr val="black"/>
              </a:solidFill>
            </a:endParaRPr>
          </a:p>
        </p:txBody>
      </p:sp>
    </p:spTree>
    <p:extLst>
      <p:ext uri="{BB962C8B-B14F-4D97-AF65-F5344CB8AC3E}">
        <p14:creationId xmlns:p14="http://schemas.microsoft.com/office/powerpoint/2010/main" val="3061804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58A21-BD06-4C11-AF39-8D50ED8122CE}" type="slidenum">
              <a:rPr lang="en-AU" smtClean="0">
                <a:solidFill>
                  <a:prstClr val="black"/>
                </a:solidFill>
              </a:rPr>
              <a:pPr/>
              <a:t>38</a:t>
            </a:fld>
            <a:endParaRPr lang="en-AU">
              <a:solidFill>
                <a:prstClr val="black"/>
              </a:solidFill>
            </a:endParaRPr>
          </a:p>
        </p:txBody>
      </p:sp>
    </p:spTree>
    <p:extLst>
      <p:ext uri="{BB962C8B-B14F-4D97-AF65-F5344CB8AC3E}">
        <p14:creationId xmlns:p14="http://schemas.microsoft.com/office/powerpoint/2010/main" val="2549312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smtClean="0"/>
              <a:t>Take</a:t>
            </a:r>
            <a:r>
              <a:rPr lang="en-AU" baseline="0" dirty="0" smtClean="0"/>
              <a:t> home messages:</a:t>
            </a:r>
          </a:p>
          <a:p>
            <a:pPr marL="171450" indent="-171450">
              <a:buFontTx/>
              <a:buChar char="-"/>
            </a:pPr>
            <a:endParaRPr lang="en-AU" baseline="0" dirty="0" smtClean="0"/>
          </a:p>
          <a:p>
            <a:pPr marL="171450" indent="-171450">
              <a:buFontTx/>
              <a:buChar char="-"/>
            </a:pPr>
            <a:r>
              <a:rPr lang="en-AU" baseline="0" dirty="0" smtClean="0"/>
              <a:t>Look at the bigger picture when thinking about strategies to improve nutrition</a:t>
            </a:r>
          </a:p>
          <a:p>
            <a:pPr marL="171450" indent="-171450">
              <a:buFontTx/>
              <a:buChar char="-"/>
            </a:pPr>
            <a:r>
              <a:rPr lang="en-AU" baseline="0" dirty="0" smtClean="0"/>
              <a:t>Improving access to nutrition can be achieve with a range of multidisciplinary strategies- each allied health disciplines role is important</a:t>
            </a:r>
          </a:p>
          <a:p>
            <a:pPr marL="171450" indent="-171450">
              <a:buFontTx/>
              <a:buChar char="-"/>
            </a:pPr>
            <a:r>
              <a:rPr lang="en-AU" baseline="0" dirty="0" smtClean="0"/>
              <a:t>Consider the varying levels of support required to restore a person back to their best level of </a:t>
            </a:r>
            <a:r>
              <a:rPr lang="en-AU" baseline="0" dirty="0" err="1" smtClean="0"/>
              <a:t>independance</a:t>
            </a:r>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solidFill>
                  <a:prstClr val="black"/>
                </a:solidFill>
              </a:rPr>
              <a:pPr/>
              <a:t>39</a:t>
            </a:fld>
            <a:endParaRPr lang="en-AU" dirty="0">
              <a:solidFill>
                <a:prstClr val="black"/>
              </a:solidFill>
            </a:endParaRPr>
          </a:p>
        </p:txBody>
      </p:sp>
    </p:spTree>
    <p:extLst>
      <p:ext uri="{BB962C8B-B14F-4D97-AF65-F5344CB8AC3E}">
        <p14:creationId xmlns:p14="http://schemas.microsoft.com/office/powerpoint/2010/main" val="1347752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demonstrated on this</a:t>
            </a:r>
            <a:r>
              <a:rPr lang="en-AU" baseline="0" dirty="0" smtClean="0"/>
              <a:t> slide, nutrition interventions can range in the level of support they offer. </a:t>
            </a:r>
          </a:p>
          <a:p>
            <a:r>
              <a:rPr lang="en-AU" baseline="0" dirty="0" smtClean="0"/>
              <a:t>-Some people will need strategies which enable them to improve or restore their function after a set back,</a:t>
            </a:r>
          </a:p>
          <a:p>
            <a:r>
              <a:rPr lang="en-AU" baseline="0" dirty="0" smtClean="0"/>
              <a:t>-Others will require strategies which maintain them where they are at, because they lack capacity for functional gain.</a:t>
            </a:r>
          </a:p>
          <a:p>
            <a:endParaRPr lang="en-AU" baseline="0" dirty="0" smtClean="0"/>
          </a:p>
          <a:p>
            <a:r>
              <a:rPr lang="en-AU" baseline="0" dirty="0" smtClean="0"/>
              <a:t>-Moving forward, think about strategies you currently use, and whether they are anyways you could improve your focus toward the big picture, working closely with allied health disciplines towards restorative care.</a:t>
            </a:r>
          </a:p>
          <a:p>
            <a:endParaRPr lang="en-AU" dirty="0" smtClean="0"/>
          </a:p>
          <a:p>
            <a:endParaRPr lang="en-AU" dirty="0" smtClean="0"/>
          </a:p>
          <a:p>
            <a:endParaRPr lang="en-AU" dirty="0" smtClean="0"/>
          </a:p>
        </p:txBody>
      </p:sp>
      <p:sp>
        <p:nvSpPr>
          <p:cNvPr id="4" name="Slide Number Placeholder 3"/>
          <p:cNvSpPr>
            <a:spLocks noGrp="1"/>
          </p:cNvSpPr>
          <p:nvPr>
            <p:ph type="sldNum" sz="quarter" idx="10"/>
          </p:nvPr>
        </p:nvSpPr>
        <p:spPr/>
        <p:txBody>
          <a:bodyPr/>
          <a:lstStyle/>
          <a:p>
            <a:fld id="{212BD334-54BB-464F-8AD1-FBC2F2C1F034}" type="slidenum">
              <a:rPr lang="en-AU" smtClean="0">
                <a:solidFill>
                  <a:prstClr val="black"/>
                </a:solidFill>
              </a:rPr>
              <a:pPr/>
              <a:t>40</a:t>
            </a:fld>
            <a:endParaRPr lang="en-AU" dirty="0">
              <a:solidFill>
                <a:prstClr val="black"/>
              </a:solidFill>
            </a:endParaRPr>
          </a:p>
        </p:txBody>
      </p:sp>
    </p:spTree>
    <p:extLst>
      <p:ext uri="{BB962C8B-B14F-4D97-AF65-F5344CB8AC3E}">
        <p14:creationId xmlns:p14="http://schemas.microsoft.com/office/powerpoint/2010/main" val="310855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Like the tip of an iceberg</a:t>
            </a:r>
            <a:r>
              <a:rPr lang="en-AU" baseline="0" dirty="0" smtClean="0"/>
              <a:t> that only shows 10% of its own mass, the obvious signs of nutritional risk are only part of the problem. Without investigating further, it’s difficult to see the bigger picture and therefore come up with the most optimal solution.</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43</a:t>
            </a:fld>
            <a:endParaRPr lang="en-AU"/>
          </a:p>
        </p:txBody>
      </p:sp>
    </p:spTree>
    <p:extLst>
      <p:ext uri="{BB962C8B-B14F-4D97-AF65-F5344CB8AC3E}">
        <p14:creationId xmlns:p14="http://schemas.microsoft.com/office/powerpoint/2010/main" val="4251902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Outcomes</a:t>
            </a:r>
          </a:p>
          <a:p>
            <a:r>
              <a:rPr lang="en-AU" dirty="0" smtClean="0"/>
              <a:t>In this session</a:t>
            </a:r>
            <a:r>
              <a:rPr lang="en-AU" baseline="0" dirty="0" smtClean="0"/>
              <a:t> we will discuss a case study and by looking a the ICAN tool determine their nutritional risk and any further actions that are required. </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44</a:t>
            </a:fld>
            <a:endParaRPr lang="en-AU"/>
          </a:p>
        </p:txBody>
      </p:sp>
    </p:spTree>
    <p:extLst>
      <p:ext uri="{BB962C8B-B14F-4D97-AF65-F5344CB8AC3E}">
        <p14:creationId xmlns:p14="http://schemas.microsoft.com/office/powerpoint/2010/main" val="4205515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Please refer</a:t>
            </a:r>
            <a:r>
              <a:rPr lang="en-AU" baseline="0" dirty="0" smtClean="0"/>
              <a:t> to ICAN template as we talk about each step</a:t>
            </a:r>
          </a:p>
          <a:p>
            <a:endParaRPr lang="en-AU" baseline="0" dirty="0" smtClean="0"/>
          </a:p>
          <a:p>
            <a:r>
              <a:rPr lang="en-AU" baseline="0" dirty="0" smtClean="0"/>
              <a:t>We’ve covered how to identify a person at risk in session 2 through the use of the screen tool. This is step 1 of the ICAN tool. </a:t>
            </a:r>
          </a:p>
          <a:p>
            <a:endParaRPr lang="en-AU" baseline="0" dirty="0" smtClean="0"/>
          </a:p>
          <a:p>
            <a:r>
              <a:rPr lang="en-AU" baseline="0" dirty="0" smtClean="0"/>
              <a:t>The next step is to investigate why a person may be at risk. This step is crucial for understanding the underlying causes of risk and to ensure the most appropriate support is provided. This ensures that we provide more than a quick fix solution and provide opportunity for restoring capacity. </a:t>
            </a:r>
          </a:p>
          <a:p>
            <a:endParaRPr lang="en-AU" baseline="0" dirty="0" smtClean="0"/>
          </a:p>
          <a:p>
            <a:r>
              <a:rPr lang="en-AU" baseline="0" dirty="0" smtClean="0"/>
              <a:t>Step 3 is about the action taken to address risk. Could involve developing a care plan to help restore or maintain support or referring to allied health professionals.</a:t>
            </a:r>
          </a:p>
          <a:p>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45</a:t>
            </a:fld>
            <a:endParaRPr lang="en-AU"/>
          </a:p>
        </p:txBody>
      </p:sp>
    </p:spTree>
    <p:extLst>
      <p:ext uri="{BB962C8B-B14F-4D97-AF65-F5344CB8AC3E}">
        <p14:creationId xmlns:p14="http://schemas.microsoft.com/office/powerpoint/2010/main" val="4130270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Focus just on Pedro</a:t>
            </a:r>
          </a:p>
          <a:p>
            <a:endParaRPr lang="en-AU" dirty="0" smtClean="0"/>
          </a:p>
          <a:p>
            <a:r>
              <a:rPr lang="en-AU" dirty="0" smtClean="0"/>
              <a:t>Pedro had not lost any weight and his appetite and food</a:t>
            </a:r>
            <a:r>
              <a:rPr lang="en-AU" baseline="0" dirty="0" smtClean="0"/>
              <a:t> intake has not decreased. Scored 0 – unlikely to be at risk of malnutrition at the present time</a:t>
            </a:r>
          </a:p>
          <a:p>
            <a:endParaRPr lang="en-AU" baseline="0" dirty="0" smtClean="0"/>
          </a:p>
          <a:p>
            <a:r>
              <a:rPr lang="en-AU" baseline="0" dirty="0" smtClean="0"/>
              <a:t>However he had a recent change in circumstances that has had affected what he was eating. His partner had recently died and we could assume the partner did the cooking and shopping since Pedro didn’t know how to cook many dishes and wasn’t confident to do the grocery shopping. Scored 2. As an assessor you were concerned about his ability to have an adequate diet. Scored +1.</a:t>
            </a:r>
          </a:p>
          <a:p>
            <a:endParaRPr lang="en-AU" baseline="0" dirty="0" smtClean="0"/>
          </a:p>
          <a:p>
            <a:r>
              <a:rPr lang="en-AU" baseline="0" dirty="0" smtClean="0"/>
              <a:t>Total score 3 – indicating potential for nutrition risk is likely</a:t>
            </a:r>
          </a:p>
          <a:p>
            <a:endParaRPr lang="en-AU" baseline="0" dirty="0" smtClean="0"/>
          </a:p>
          <a:p>
            <a:r>
              <a:rPr lang="en-AU" baseline="0" dirty="0" smtClean="0"/>
              <a:t>Pedro at risk in long term if his diet and access to good nutrition doesn’t improve. Opportunity for early intervention to prevent poor health in the future. </a:t>
            </a:r>
          </a:p>
          <a:p>
            <a:endParaRPr lang="en-AU" baseline="0" dirty="0" smtClean="0"/>
          </a:p>
          <a:p>
            <a:r>
              <a:rPr lang="en-AU" baseline="0" dirty="0" smtClean="0"/>
              <a:t>Underlying causes could be further explored to direct appropriate action. If Pedro was not ready for action- monitoring would be suitable – rescreen over time and compare scores. </a:t>
            </a:r>
          </a:p>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93920C55-FBC4-4650-983E-A4C563CDC024}" type="slidenum">
              <a:rPr lang="en-AU" smtClean="0"/>
              <a:t>46</a:t>
            </a:fld>
            <a:endParaRPr lang="en-AU"/>
          </a:p>
        </p:txBody>
      </p:sp>
    </p:spTree>
    <p:extLst>
      <p:ext uri="{BB962C8B-B14F-4D97-AF65-F5344CB8AC3E}">
        <p14:creationId xmlns:p14="http://schemas.microsoft.com/office/powerpoint/2010/main" val="377427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r>
              <a:rPr lang="en-AU" dirty="0" smtClean="0"/>
              <a:t>The training today aims to enhance your understanding</a:t>
            </a:r>
            <a:r>
              <a:rPr lang="en-AU" baseline="0" dirty="0" smtClean="0"/>
              <a:t> of the importance of nutrition in everyday life and the role it plays in maintaining older peoples independence.</a:t>
            </a:r>
          </a:p>
          <a:p>
            <a:endParaRPr lang="en-AU" baseline="0" dirty="0" smtClean="0"/>
          </a:p>
          <a:p>
            <a:r>
              <a:rPr lang="en-AU" baseline="0" dirty="0" smtClean="0"/>
              <a:t>It should also empower you to identify individuals at risk of poor nutrition and in making positive changes to improve their health and wellbeing.</a:t>
            </a:r>
          </a:p>
          <a:p>
            <a:endParaRPr lang="en-AU" baseline="0" dirty="0" smtClean="0"/>
          </a:p>
          <a:p>
            <a:r>
              <a:rPr lang="en-AU" baseline="0" dirty="0" smtClean="0"/>
              <a:t>Unfortunately, studies show a large proportion of people at nutritional risk are going undetected because of poor screening and referral practices. The prevalence rate of malnutrition for older people living in the community has been reported to be as high as 30%. In acute and residential aged care facilities prevalence rates are even higher at 50-70%.</a:t>
            </a:r>
          </a:p>
          <a:p>
            <a:endParaRPr lang="en-AU" baseline="0" dirty="0" smtClean="0"/>
          </a:p>
          <a:p>
            <a:r>
              <a:rPr lang="en-AU" baseline="0" dirty="0" smtClean="0"/>
              <a:t>In this training we will be presenting a tool that will help guide you through the process of identifying people at nutritional risk and assisting them with the most appropriate intervention. </a:t>
            </a:r>
            <a:endParaRPr lang="en-AU" dirty="0"/>
          </a:p>
        </p:txBody>
      </p:sp>
      <p:sp>
        <p:nvSpPr>
          <p:cNvPr id="4" name="Slide Number Placeholder 3"/>
          <p:cNvSpPr>
            <a:spLocks noGrp="1"/>
          </p:cNvSpPr>
          <p:nvPr>
            <p:ph type="sldNum" sz="quarter" idx="10"/>
          </p:nvPr>
        </p:nvSpPr>
        <p:spPr/>
        <p:txBody>
          <a:bodyPr/>
          <a:lstStyle/>
          <a:p>
            <a:fld id="{405D501C-6C93-4844-8EC3-5D138A2A14D3}" type="slidenum">
              <a:rPr lang="en-AU" smtClean="0"/>
              <a:t>4</a:t>
            </a:fld>
            <a:endParaRPr lang="en-AU"/>
          </a:p>
        </p:txBody>
      </p:sp>
    </p:spTree>
    <p:extLst>
      <p:ext uri="{BB962C8B-B14F-4D97-AF65-F5344CB8AC3E}">
        <p14:creationId xmlns:p14="http://schemas.microsoft.com/office/powerpoint/2010/main" val="153068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If Pedro</a:t>
            </a:r>
            <a:r>
              <a:rPr lang="en-AU" baseline="0" dirty="0" smtClean="0"/>
              <a:t> is happy to continue  - looking into what changes Pedro has had to what he eats, how he accesses groceries now and concerns for adequacy in his diet. These are 3 factors to consider. </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47</a:t>
            </a:fld>
            <a:endParaRPr lang="en-AU"/>
          </a:p>
        </p:txBody>
      </p:sp>
    </p:spTree>
    <p:extLst>
      <p:ext uri="{BB962C8B-B14F-4D97-AF65-F5344CB8AC3E}">
        <p14:creationId xmlns:p14="http://schemas.microsoft.com/office/powerpoint/2010/main" val="208897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can cause</a:t>
            </a:r>
            <a:r>
              <a:rPr lang="en-AU" baseline="0" dirty="0" smtClean="0"/>
              <a:t> the above to change?</a:t>
            </a:r>
          </a:p>
          <a:p>
            <a:endParaRPr lang="en-AU" baseline="0" dirty="0" smtClean="0"/>
          </a:p>
          <a:p>
            <a:r>
              <a:rPr lang="en-AU" baseline="0" dirty="0" err="1" smtClean="0"/>
              <a:t>Eg</a:t>
            </a:r>
            <a:r>
              <a:rPr lang="en-AU" baseline="0" dirty="0" smtClean="0"/>
              <a:t>.</a:t>
            </a:r>
          </a:p>
          <a:p>
            <a:pPr marL="228580" indent="-228580">
              <a:buAutoNum type="arabicPeriod"/>
            </a:pPr>
            <a:r>
              <a:rPr lang="en-AU" baseline="0" dirty="0" smtClean="0"/>
              <a:t>Mental/emotional health decline – pain, depression, grief</a:t>
            </a:r>
          </a:p>
          <a:p>
            <a:pPr marL="228580" indent="-228580">
              <a:buAutoNum type="arabicPeriod"/>
            </a:pPr>
            <a:r>
              <a:rPr lang="en-AU" baseline="0" dirty="0" smtClean="0"/>
              <a:t>Physical health – stomach ulcer, irritable bowel, impaired liver function can affect digestion and absorption</a:t>
            </a:r>
          </a:p>
          <a:p>
            <a:pPr marL="228580" indent="-228580">
              <a:buAutoNum type="arabicPeriod"/>
            </a:pPr>
            <a:r>
              <a:rPr lang="en-AU" baseline="0" dirty="0" smtClean="0"/>
              <a:t>Metabolic changes – respiratory illness, neurological condition, surgery can change nutrition requirements</a:t>
            </a:r>
          </a:p>
          <a:p>
            <a:pPr marL="228580" indent="-228580">
              <a:buAutoNum type="arabicPeriod"/>
            </a:pPr>
            <a:r>
              <a:rPr lang="en-AU" baseline="0" dirty="0" smtClean="0"/>
              <a:t>Nutrient losses – side effect of meds, illness that causes vomiting, diarrhoea, wounds</a:t>
            </a:r>
          </a:p>
          <a:p>
            <a:pPr marL="228580" indent="-228580">
              <a:buAutoNum type="arabicPeriod"/>
            </a:pPr>
            <a:endParaRPr lang="en-AU" baseline="0" dirty="0" smtClean="0"/>
          </a:p>
          <a:p>
            <a:r>
              <a:rPr lang="en-AU" baseline="0" dirty="0" smtClean="0"/>
              <a:t>Once you have identified potential causes, determine whether advice on meeting altered nutrition is required – </a:t>
            </a:r>
            <a:r>
              <a:rPr lang="en-AU" baseline="0" dirty="0" err="1" smtClean="0"/>
              <a:t>dietitian</a:t>
            </a:r>
            <a:r>
              <a:rPr lang="en-AU" baseline="0" dirty="0" smtClean="0"/>
              <a:t> to assist with wound healing? Counselling to support grief or mental health? Temporary support of meal services during recovery? Specialist support – pain clinic?</a:t>
            </a:r>
          </a:p>
          <a:p>
            <a:endParaRPr lang="en-AU" baseline="0" dirty="0" smtClean="0"/>
          </a:p>
          <a:p>
            <a:r>
              <a:rPr lang="en-AU" baseline="0" dirty="0" smtClean="0"/>
              <a:t>Pedro has recently lost his partner and is probably grieving. He hasn’t lost any weight and his appetite hasn’t changed, this would not be a cause to change his health status. </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48</a:t>
            </a:fld>
            <a:endParaRPr lang="en-AU"/>
          </a:p>
        </p:txBody>
      </p:sp>
    </p:spTree>
    <p:extLst>
      <p:ext uri="{BB962C8B-B14F-4D97-AF65-F5344CB8AC3E}">
        <p14:creationId xmlns:p14="http://schemas.microsoft.com/office/powerpoint/2010/main" val="316086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Unable to access supermarket to shop for groceries, unable to prepare meals or physically being unable to eat food.</a:t>
            </a:r>
          </a:p>
          <a:p>
            <a:pPr marL="171435" indent="-171435">
              <a:buFont typeface="Arial" panose="020B0604020202020204" pitchFamily="34" charset="0"/>
              <a:buChar char="•"/>
            </a:pPr>
            <a:r>
              <a:rPr lang="en-AU" dirty="0" smtClean="0"/>
              <a:t>Conditions such as cerebral palsy, weakness on one side, tremors</a:t>
            </a:r>
            <a:r>
              <a:rPr lang="en-AU" baseline="0" dirty="0" smtClean="0"/>
              <a:t> can make it difficult for a person to use kitchen utensils and appliances to put a meal together.</a:t>
            </a:r>
          </a:p>
          <a:p>
            <a:pPr marL="628596" lvl="1" indent="-171435">
              <a:buFont typeface="Arial" panose="020B0604020202020204" pitchFamily="34" charset="0"/>
              <a:buChar char="•"/>
            </a:pPr>
            <a:r>
              <a:rPr lang="en-AU" baseline="0" dirty="0" smtClean="0"/>
              <a:t>Can they achieve a variety of cooking methods?</a:t>
            </a:r>
          </a:p>
          <a:p>
            <a:pPr marL="628596" lvl="1" indent="-171435">
              <a:buFont typeface="Arial" panose="020B0604020202020204" pitchFamily="34" charset="0"/>
              <a:buChar char="•"/>
            </a:pPr>
            <a:r>
              <a:rPr lang="en-AU" baseline="0" dirty="0" smtClean="0"/>
              <a:t>Are there any core food groups they don’t each much of due to difficulty in preparation?</a:t>
            </a:r>
          </a:p>
          <a:p>
            <a:pPr marL="628596" lvl="1" indent="-171435">
              <a:buFont typeface="Arial" panose="020B0604020202020204" pitchFamily="34" charset="0"/>
              <a:buChar char="•"/>
            </a:pPr>
            <a:r>
              <a:rPr lang="en-AU" baseline="0" dirty="0" smtClean="0"/>
              <a:t>Have they seen OT for modified equipment?</a:t>
            </a:r>
          </a:p>
          <a:p>
            <a:pPr marL="628596" lvl="1" indent="-171435">
              <a:buFont typeface="Arial" panose="020B0604020202020204" pitchFamily="34" charset="0"/>
              <a:buChar char="•"/>
            </a:pPr>
            <a:r>
              <a:rPr lang="en-AU" baseline="0" dirty="0" smtClean="0"/>
              <a:t>Could a </a:t>
            </a:r>
            <a:r>
              <a:rPr lang="en-AU" baseline="0" dirty="0" err="1" smtClean="0"/>
              <a:t>dietitian</a:t>
            </a:r>
            <a:r>
              <a:rPr lang="en-AU" baseline="0" dirty="0" smtClean="0"/>
              <a:t> help them simplify their cooking methods</a:t>
            </a:r>
          </a:p>
          <a:p>
            <a:pPr marL="171435" indent="-171435">
              <a:buFont typeface="Arial" panose="020B0604020202020204" pitchFamily="34" charset="0"/>
              <a:buChar char="•"/>
            </a:pPr>
            <a:r>
              <a:rPr lang="en-AU" baseline="0" dirty="0" smtClean="0"/>
              <a:t>Mobility aids can make it difficult to get around their kitchen or supermarket</a:t>
            </a:r>
          </a:p>
          <a:p>
            <a:pPr marL="628596" lvl="1" indent="-171435">
              <a:buFont typeface="Arial" panose="020B0604020202020204" pitchFamily="34" charset="0"/>
              <a:buChar char="•"/>
            </a:pPr>
            <a:r>
              <a:rPr lang="en-AU" baseline="0" dirty="0" smtClean="0"/>
              <a:t>Do they have pain when standing to prepare or wash dishes</a:t>
            </a:r>
          </a:p>
          <a:p>
            <a:pPr marL="628596" lvl="1" indent="-171435">
              <a:buFont typeface="Arial" panose="020B0604020202020204" pitchFamily="34" charset="0"/>
              <a:buChar char="•"/>
            </a:pPr>
            <a:r>
              <a:rPr lang="en-AU" baseline="0" dirty="0" smtClean="0"/>
              <a:t>Can they reach, twist or bend without losing balance?</a:t>
            </a:r>
          </a:p>
          <a:p>
            <a:pPr marL="628596" lvl="1" indent="-171435">
              <a:buFont typeface="Arial" panose="020B0604020202020204" pitchFamily="34" charset="0"/>
              <a:buChar char="•"/>
            </a:pPr>
            <a:r>
              <a:rPr lang="en-AU" baseline="0" dirty="0" smtClean="0"/>
              <a:t>Dot hey have the strength to carry hot foods from stove to bench in a safe manner?</a:t>
            </a:r>
          </a:p>
          <a:p>
            <a:pPr marL="628596" lvl="1" indent="-171435">
              <a:buFont typeface="Arial" panose="020B0604020202020204" pitchFamily="34" charset="0"/>
              <a:buChar char="•"/>
            </a:pPr>
            <a:r>
              <a:rPr lang="en-AU" baseline="0" dirty="0" smtClean="0"/>
              <a:t>Are they using public transport to go shopping?</a:t>
            </a:r>
          </a:p>
          <a:p>
            <a:pPr marL="628596" lvl="1" indent="-171435">
              <a:buFont typeface="Arial" panose="020B0604020202020204" pitchFamily="34" charset="0"/>
              <a:buChar char="•"/>
            </a:pPr>
            <a:r>
              <a:rPr lang="en-AU" baseline="0" dirty="0" smtClean="0"/>
              <a:t>How do they get shopping home?</a:t>
            </a:r>
          </a:p>
          <a:p>
            <a:pPr marL="628596" lvl="1" indent="-171435">
              <a:buFont typeface="Arial" panose="020B0604020202020204" pitchFamily="34" charset="0"/>
              <a:buChar char="•"/>
            </a:pPr>
            <a:r>
              <a:rPr lang="en-AU" baseline="0" dirty="0" smtClean="0"/>
              <a:t>Do they only buy food they can carry home?</a:t>
            </a:r>
          </a:p>
          <a:p>
            <a:pPr marL="628596" lvl="1" indent="-171435">
              <a:buFont typeface="Arial" panose="020B0604020202020204" pitchFamily="34" charset="0"/>
              <a:buChar char="•"/>
            </a:pPr>
            <a:r>
              <a:rPr lang="en-AU" baseline="0" dirty="0" smtClean="0"/>
              <a:t>Are they relying on others?</a:t>
            </a:r>
          </a:p>
          <a:p>
            <a:pPr marL="628596" lvl="1" indent="-171435">
              <a:buFont typeface="Arial" panose="020B0604020202020204" pitchFamily="34" charset="0"/>
              <a:buChar char="•"/>
            </a:pPr>
            <a:r>
              <a:rPr lang="en-AU" baseline="0" dirty="0" smtClean="0"/>
              <a:t>Do they ever run out of food before the next shop</a:t>
            </a:r>
          </a:p>
          <a:p>
            <a:pPr marL="171435" indent="-171435">
              <a:buFont typeface="Arial" panose="020B0604020202020204" pitchFamily="34" charset="0"/>
              <a:buChar char="•"/>
            </a:pPr>
            <a:r>
              <a:rPr lang="en-AU" baseline="0" dirty="0" smtClean="0"/>
              <a:t>Can the person plan and prepare a shopping list?</a:t>
            </a:r>
          </a:p>
          <a:p>
            <a:pPr marL="628596" lvl="1" indent="-171435">
              <a:buFont typeface="Arial" panose="020B0604020202020204" pitchFamily="34" charset="0"/>
              <a:buChar char="•"/>
            </a:pPr>
            <a:r>
              <a:rPr lang="en-AU" baseline="0" dirty="0" smtClean="0"/>
              <a:t>Can they follow a recipe?</a:t>
            </a:r>
          </a:p>
          <a:p>
            <a:pPr marL="628596" lvl="1" indent="-171435">
              <a:buFont typeface="Arial" panose="020B0604020202020204" pitchFamily="34" charset="0"/>
              <a:buChar char="•"/>
            </a:pPr>
            <a:r>
              <a:rPr lang="en-AU" baseline="0" dirty="0" smtClean="0"/>
              <a:t>Are they able to multi-task?</a:t>
            </a:r>
          </a:p>
          <a:p>
            <a:pPr marL="628596" lvl="1" indent="-171435">
              <a:buFont typeface="Arial" panose="020B0604020202020204" pitchFamily="34" charset="0"/>
              <a:buChar char="•"/>
            </a:pPr>
            <a:r>
              <a:rPr lang="en-AU" baseline="0" dirty="0" smtClean="0"/>
              <a:t>Do they ever forget to eat?</a:t>
            </a:r>
          </a:p>
          <a:p>
            <a:pPr marL="628596" lvl="1" indent="-171435">
              <a:buFont typeface="Arial" panose="020B0604020202020204" pitchFamily="34" charset="0"/>
              <a:buChar char="•"/>
            </a:pPr>
            <a:r>
              <a:rPr lang="en-AU" baseline="0" dirty="0" smtClean="0"/>
              <a:t>How do they go with communicating their needs when shopping?</a:t>
            </a:r>
          </a:p>
          <a:p>
            <a:pPr marL="171435" indent="-171435">
              <a:buFont typeface="Arial" panose="020B0604020202020204" pitchFamily="34" charset="0"/>
              <a:buChar char="•"/>
            </a:pPr>
            <a:r>
              <a:rPr lang="en-AU" baseline="0" dirty="0" smtClean="0"/>
              <a:t>Consider also what may be physically making difficult to eat food</a:t>
            </a:r>
          </a:p>
          <a:p>
            <a:pPr marL="628596" lvl="1" indent="-171435">
              <a:buFont typeface="Arial" panose="020B0604020202020204" pitchFamily="34" charset="0"/>
              <a:buChar char="•"/>
            </a:pPr>
            <a:r>
              <a:rPr lang="en-AU" baseline="0" dirty="0" smtClean="0"/>
              <a:t>How is their dentition?</a:t>
            </a:r>
          </a:p>
          <a:p>
            <a:pPr marL="628596" lvl="1" indent="-171435">
              <a:buFont typeface="Arial" panose="020B0604020202020204" pitchFamily="34" charset="0"/>
              <a:buChar char="•"/>
            </a:pPr>
            <a:r>
              <a:rPr lang="en-AU" baseline="0" dirty="0" smtClean="0"/>
              <a:t>Do dentures fit?</a:t>
            </a:r>
          </a:p>
          <a:p>
            <a:pPr marL="628596" lvl="1" indent="-171435">
              <a:buFont typeface="Arial" panose="020B0604020202020204" pitchFamily="34" charset="0"/>
              <a:buChar char="•"/>
            </a:pPr>
            <a:r>
              <a:rPr lang="en-AU" baseline="0" dirty="0" smtClean="0"/>
              <a:t>How is their oral hygiene</a:t>
            </a:r>
          </a:p>
          <a:p>
            <a:pPr marL="628596" lvl="1" indent="-171435">
              <a:buFont typeface="Arial" panose="020B0604020202020204" pitchFamily="34" charset="0"/>
              <a:buChar char="•"/>
            </a:pPr>
            <a:r>
              <a:rPr lang="en-AU" baseline="0" dirty="0" smtClean="0"/>
              <a:t>Is dry mouth a problem</a:t>
            </a:r>
          </a:p>
          <a:p>
            <a:pPr marL="628596" lvl="1" indent="-171435">
              <a:buFont typeface="Arial" panose="020B0604020202020204" pitchFamily="34" charset="0"/>
              <a:buChar char="•"/>
            </a:pPr>
            <a:r>
              <a:rPr lang="en-AU" baseline="0" dirty="0" smtClean="0"/>
              <a:t>Are there any foods they avoid because they can’t chew them?</a:t>
            </a:r>
          </a:p>
          <a:p>
            <a:pPr marL="628596" lvl="1" indent="-171435">
              <a:buFont typeface="Arial" panose="020B0604020202020204" pitchFamily="34" charset="0"/>
              <a:buChar char="•"/>
            </a:pPr>
            <a:endParaRPr lang="en-AU" baseline="0" dirty="0" smtClean="0"/>
          </a:p>
          <a:p>
            <a:pPr marL="628596" lvl="1" indent="-171435">
              <a:buFont typeface="Arial" panose="020B0604020202020204" pitchFamily="34" charset="0"/>
              <a:buChar char="•"/>
            </a:pPr>
            <a:endParaRPr lang="en-AU" baseline="0" dirty="0" smtClean="0"/>
          </a:p>
          <a:p>
            <a:r>
              <a:rPr lang="en-AU" baseline="0" dirty="0" smtClean="0"/>
              <a:t>Consider the allied health referrals that could provide support.</a:t>
            </a:r>
          </a:p>
          <a:p>
            <a:pPr marL="628596" lvl="1" indent="-171435">
              <a:buFont typeface="Arial" panose="020B0604020202020204" pitchFamily="34" charset="0"/>
              <a:buChar char="•"/>
            </a:pPr>
            <a:endParaRPr lang="en-AU" baseline="0" dirty="0" smtClean="0"/>
          </a:p>
          <a:p>
            <a:pPr marL="171435" indent="-171435">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49</a:t>
            </a:fld>
            <a:endParaRPr lang="en-AU"/>
          </a:p>
        </p:txBody>
      </p:sp>
    </p:spTree>
    <p:extLst>
      <p:ext uri="{BB962C8B-B14F-4D97-AF65-F5344CB8AC3E}">
        <p14:creationId xmlns:p14="http://schemas.microsoft.com/office/powerpoint/2010/main" val="1610450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Going back to Pedro…</a:t>
            </a:r>
          </a:p>
          <a:p>
            <a:endParaRPr lang="en-AU" dirty="0" smtClean="0"/>
          </a:p>
          <a:p>
            <a:r>
              <a:rPr lang="en-AU" dirty="0" smtClean="0"/>
              <a:t>He is less</a:t>
            </a:r>
            <a:r>
              <a:rPr lang="en-AU" baseline="0" dirty="0" smtClean="0"/>
              <a:t> likely to have problems around the physical access issues in the kitchen, however he is more likely to be at nutritional risk because of knowledge and skills deficit around shopping and preparing food, as it sounds like his partner did these tasks for him.</a:t>
            </a:r>
          </a:p>
          <a:p>
            <a:endParaRPr lang="en-AU" baseline="0" dirty="0" smtClean="0"/>
          </a:p>
          <a:p>
            <a:r>
              <a:rPr lang="en-AU" baseline="0" dirty="0" smtClean="0"/>
              <a:t>If a person is unfamiliar with cooking and shopping tasks, their food choices may be limited in variety and quality. Also if they have a condition which is managed with a special diet, not having adequate knowledge about diet or up to date information may impact their ability to manage their condition.</a:t>
            </a:r>
          </a:p>
          <a:p>
            <a:endParaRPr lang="en-AU" baseline="0" dirty="0" smtClean="0"/>
          </a:p>
          <a:p>
            <a:r>
              <a:rPr lang="en-AU" baseline="0" dirty="0" err="1" smtClean="0"/>
              <a:t>Eg</a:t>
            </a:r>
            <a:r>
              <a:rPr lang="en-AU" baseline="0" dirty="0" smtClean="0"/>
              <a:t>. Diabetes, CVD, food allergies, food intolerances, constipation, IBD</a:t>
            </a:r>
          </a:p>
          <a:p>
            <a:endParaRPr lang="en-AU" baseline="0" dirty="0" smtClean="0"/>
          </a:p>
          <a:p>
            <a:r>
              <a:rPr lang="en-AU" baseline="0" dirty="0" smtClean="0"/>
              <a:t>In some cases, an annual review with </a:t>
            </a:r>
            <a:r>
              <a:rPr lang="en-AU" baseline="0" dirty="0" err="1" smtClean="0"/>
              <a:t>dietitian</a:t>
            </a:r>
            <a:r>
              <a:rPr lang="en-AU" baseline="0" dirty="0" smtClean="0"/>
              <a:t> is advisable to keep the person updated with current research and recommendations.</a:t>
            </a:r>
          </a:p>
          <a:p>
            <a:endParaRPr lang="en-AU" baseline="0" dirty="0" smtClean="0"/>
          </a:p>
          <a:p>
            <a:r>
              <a:rPr lang="en-AU" baseline="0" dirty="0" smtClean="0"/>
              <a:t>Other considerations</a:t>
            </a:r>
          </a:p>
          <a:p>
            <a:pPr marL="171435" indent="-171435">
              <a:buFont typeface="Arial" panose="020B0604020202020204" pitchFamily="34" charset="0"/>
              <a:buChar char="•"/>
            </a:pPr>
            <a:r>
              <a:rPr lang="en-AU" baseline="0" dirty="0" smtClean="0"/>
              <a:t>Do they have recipes or meals they can cook</a:t>
            </a:r>
          </a:p>
          <a:p>
            <a:pPr marL="171435" indent="-171435">
              <a:buFont typeface="Arial" panose="020B0604020202020204" pitchFamily="34" charset="0"/>
              <a:buChar char="•"/>
            </a:pPr>
            <a:r>
              <a:rPr lang="en-AU" baseline="0" dirty="0" smtClean="0"/>
              <a:t>Do they a good variety foods from 5 food groups</a:t>
            </a:r>
          </a:p>
          <a:p>
            <a:pPr marL="171435" indent="-171435">
              <a:buFont typeface="Arial" panose="020B0604020202020204" pitchFamily="34" charset="0"/>
              <a:buChar char="•"/>
            </a:pPr>
            <a:r>
              <a:rPr lang="en-AU" baseline="0" dirty="0" smtClean="0"/>
              <a:t>What are the portion sizes like</a:t>
            </a:r>
          </a:p>
          <a:p>
            <a:pPr marL="171435" indent="-171435">
              <a:buFont typeface="Arial" panose="020B0604020202020204" pitchFamily="34" charset="0"/>
              <a:buChar char="•"/>
            </a:pPr>
            <a:r>
              <a:rPr lang="en-AU" baseline="0" dirty="0" smtClean="0"/>
              <a:t>How confident are they making healthy choices</a:t>
            </a:r>
          </a:p>
          <a:p>
            <a:pPr marL="171435" indent="-171435">
              <a:buFont typeface="Arial" panose="020B0604020202020204" pitchFamily="34" charset="0"/>
              <a:buChar char="•"/>
            </a:pPr>
            <a:r>
              <a:rPr lang="en-AU" baseline="0" dirty="0" smtClean="0"/>
              <a:t>Do they feel comfortable reading and </a:t>
            </a:r>
            <a:r>
              <a:rPr lang="en-AU" baseline="0" dirty="0" err="1" smtClean="0"/>
              <a:t>intepreting</a:t>
            </a:r>
            <a:r>
              <a:rPr lang="en-AU" baseline="0" dirty="0" smtClean="0"/>
              <a:t> food labels</a:t>
            </a:r>
          </a:p>
          <a:p>
            <a:pPr marL="171435" indent="-171435">
              <a:buFont typeface="Arial" panose="020B0604020202020204" pitchFamily="34" charset="0"/>
              <a:buChar char="•"/>
            </a:pPr>
            <a:r>
              <a:rPr lang="en-AU" baseline="0" dirty="0" smtClean="0"/>
              <a:t>What about food budgeting</a:t>
            </a:r>
          </a:p>
          <a:p>
            <a:pPr marL="171435" indent="-171435">
              <a:buFont typeface="Arial" panose="020B0604020202020204" pitchFamily="34" charset="0"/>
              <a:buChar char="•"/>
            </a:pPr>
            <a:r>
              <a:rPr lang="en-AU" baseline="0" dirty="0" smtClean="0"/>
              <a:t>Do they ever run out of money for food</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50</a:t>
            </a:fld>
            <a:endParaRPr lang="en-AU"/>
          </a:p>
        </p:txBody>
      </p:sp>
    </p:spTree>
    <p:extLst>
      <p:ext uri="{BB962C8B-B14F-4D97-AF65-F5344CB8AC3E}">
        <p14:creationId xmlns:p14="http://schemas.microsoft.com/office/powerpoint/2010/main" val="2878541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is very common</a:t>
            </a:r>
            <a:r>
              <a:rPr lang="en-AU" baseline="0" dirty="0" smtClean="0"/>
              <a:t> for nutrition issues to be addressed through shopping services and meal provision in an ongoing capacity.</a:t>
            </a:r>
          </a:p>
          <a:p>
            <a:r>
              <a:rPr lang="en-AU" baseline="0" dirty="0" smtClean="0"/>
              <a:t>While they support wellness, they may not be addressing the root cause of nutrition risk. They can also have a tendency to be a substitute for a person’s own effort, creating dependency rather than exploring the opportunity for building or restoring capacity to self manage. </a:t>
            </a:r>
          </a:p>
          <a:p>
            <a:endParaRPr lang="en-AU" baseline="0" dirty="0" smtClean="0"/>
          </a:p>
          <a:p>
            <a:r>
              <a:rPr lang="en-AU" baseline="0" dirty="0" smtClean="0"/>
              <a:t>The ICAN aims to provide decision support to investigate between the nutrition risk and independent access to nutrition. It is intended to trigger referral(s) for more </a:t>
            </a:r>
            <a:r>
              <a:rPr lang="en-AU" baseline="0" dirty="0" err="1" smtClean="0"/>
              <a:t>reabling</a:t>
            </a:r>
            <a:r>
              <a:rPr lang="en-AU" baseline="0" dirty="0" smtClean="0"/>
              <a:t> or restorative, client-centred interventions.</a:t>
            </a:r>
          </a:p>
          <a:p>
            <a:endParaRPr lang="en-AU" baseline="0" dirty="0" smtClean="0"/>
          </a:p>
          <a:p>
            <a:r>
              <a:rPr lang="en-AU" baseline="0" dirty="0" smtClean="0"/>
              <a:t>This can involve scaling back support as a person makes functional gains.</a:t>
            </a:r>
          </a:p>
          <a:p>
            <a:endParaRPr lang="en-AU" baseline="0" dirty="0" smtClean="0"/>
          </a:p>
          <a:p>
            <a:r>
              <a:rPr lang="en-AU" baseline="0" dirty="0" smtClean="0"/>
              <a:t>Pedro has capacity to make functional gains since he is fairly well and is able to learn and develop shopping and cooking skills. His care plan is likely to be </a:t>
            </a:r>
            <a:r>
              <a:rPr lang="en-AU" baseline="0" dirty="0" err="1" smtClean="0"/>
              <a:t>reabling</a:t>
            </a:r>
            <a:r>
              <a:rPr lang="en-AU" baseline="0" dirty="0" smtClean="0"/>
              <a:t> or restorative since the level of support he will require may be scaled back as he achieves his goals. </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51</a:t>
            </a:fld>
            <a:endParaRPr lang="en-AU"/>
          </a:p>
        </p:txBody>
      </p:sp>
    </p:spTree>
    <p:extLst>
      <p:ext uri="{BB962C8B-B14F-4D97-AF65-F5344CB8AC3E}">
        <p14:creationId xmlns:p14="http://schemas.microsoft.com/office/powerpoint/2010/main" val="1358309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Pedro:</a:t>
            </a:r>
            <a:r>
              <a:rPr lang="en-AU" baseline="0" dirty="0" smtClean="0"/>
              <a:t> </a:t>
            </a:r>
          </a:p>
          <a:p>
            <a:r>
              <a:rPr lang="en-AU" baseline="0" dirty="0" smtClean="0"/>
              <a:t>Step 1: Potential for Nutritional Risk- likely</a:t>
            </a:r>
          </a:p>
          <a:p>
            <a:r>
              <a:rPr lang="en-AU" baseline="0" dirty="0" smtClean="0"/>
              <a:t>Step 2: Pedro has nutritional risk due to lack of knowledge around shopping and meal preparation as wife used to do these things</a:t>
            </a:r>
          </a:p>
          <a:p>
            <a:r>
              <a:rPr lang="en-AU" baseline="0" dirty="0" smtClean="0"/>
              <a:t>Step 3: Pedro may be supported by allied health referrals, e.g. to </a:t>
            </a:r>
            <a:r>
              <a:rPr lang="en-AU" baseline="0" dirty="0" err="1" smtClean="0"/>
              <a:t>dietitian</a:t>
            </a:r>
            <a:r>
              <a:rPr lang="en-AU" baseline="0" dirty="0" smtClean="0"/>
              <a:t> for cooking/recipe advice or OT for advice around cooking in the kitchen. His would be a restorative care plan</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52</a:t>
            </a:fld>
            <a:endParaRPr lang="en-AU"/>
          </a:p>
        </p:txBody>
      </p:sp>
    </p:spTree>
    <p:extLst>
      <p:ext uri="{BB962C8B-B14F-4D97-AF65-F5344CB8AC3E}">
        <p14:creationId xmlns:p14="http://schemas.microsoft.com/office/powerpoint/2010/main" val="105883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Investigating the underlying reasons why a person may be at risk enables the most appropriate strategies to be implemented.</a:t>
            </a:r>
          </a:p>
          <a:p>
            <a:endParaRPr lang="en-AU" dirty="0" smtClean="0"/>
          </a:p>
          <a:p>
            <a:r>
              <a:rPr lang="en-AU" dirty="0" smtClean="0"/>
              <a:t>The</a:t>
            </a:r>
            <a:r>
              <a:rPr lang="en-AU" baseline="0" dirty="0" smtClean="0"/>
              <a:t> care plan is fluid where goals are regularly reviewed and support is scaled back as functional gains are made and goals are achieved. </a:t>
            </a:r>
          </a:p>
          <a:p>
            <a:endParaRPr lang="en-AU" baseline="0" dirty="0" smtClean="0"/>
          </a:p>
          <a:p>
            <a:r>
              <a:rPr lang="en-AU" baseline="0" dirty="0" smtClean="0"/>
              <a:t>For some where maximum level of functional capacity achieved already. Care plan with strategies that are ongoing are appropriate. </a:t>
            </a:r>
          </a:p>
          <a:p>
            <a:endParaRPr lang="en-AU" baseline="0" dirty="0" smtClean="0"/>
          </a:p>
          <a:p>
            <a:r>
              <a:rPr lang="en-AU" baseline="0" dirty="0" smtClean="0"/>
              <a:t>Can you envisage using this tool in your work?</a:t>
            </a:r>
            <a:endParaRPr lang="en-AU" dirty="0"/>
          </a:p>
        </p:txBody>
      </p:sp>
      <p:sp>
        <p:nvSpPr>
          <p:cNvPr id="4" name="Slide Number Placeholder 3"/>
          <p:cNvSpPr>
            <a:spLocks noGrp="1"/>
          </p:cNvSpPr>
          <p:nvPr>
            <p:ph type="sldNum" sz="quarter" idx="10"/>
          </p:nvPr>
        </p:nvSpPr>
        <p:spPr/>
        <p:txBody>
          <a:bodyPr/>
          <a:lstStyle/>
          <a:p>
            <a:fld id="{93920C55-FBC4-4650-983E-A4C563CDC024}" type="slidenum">
              <a:rPr lang="en-AU" smtClean="0"/>
              <a:t>53</a:t>
            </a:fld>
            <a:endParaRPr lang="en-AU"/>
          </a:p>
        </p:txBody>
      </p:sp>
    </p:spTree>
    <p:extLst>
      <p:ext uri="{BB962C8B-B14F-4D97-AF65-F5344CB8AC3E}">
        <p14:creationId xmlns:p14="http://schemas.microsoft.com/office/powerpoint/2010/main" val="238521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2BD334-54BB-464F-8AD1-FBC2F2C1F034}" type="slidenum">
              <a:rPr lang="en-AU" smtClean="0"/>
              <a:t>5</a:t>
            </a:fld>
            <a:endParaRPr lang="en-AU" dirty="0"/>
          </a:p>
        </p:txBody>
      </p:sp>
    </p:spTree>
    <p:extLst>
      <p:ext uri="{BB962C8B-B14F-4D97-AF65-F5344CB8AC3E}">
        <p14:creationId xmlns:p14="http://schemas.microsoft.com/office/powerpoint/2010/main" val="137845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r>
              <a:rPr lang="en-AU" dirty="0" smtClean="0"/>
              <a:t>3 main learning outcomes from session 1:</a:t>
            </a:r>
          </a:p>
          <a:p>
            <a:endParaRPr lang="en-AU" dirty="0" smtClean="0"/>
          </a:p>
          <a:p>
            <a:pPr marL="228920" indent="-228920">
              <a:buAutoNum type="arabicPeriod"/>
            </a:pPr>
            <a:r>
              <a:rPr lang="en-AU" dirty="0" smtClean="0"/>
              <a:t>Discuss the impact of nutrition on health and well being</a:t>
            </a:r>
          </a:p>
          <a:p>
            <a:pPr marL="228920" indent="-228920">
              <a:buAutoNum type="arabicPeriod"/>
            </a:pPr>
            <a:r>
              <a:rPr lang="en-AU" dirty="0" smtClean="0"/>
              <a:t>Understand how the Australian Dietary Guidelines apply to older people</a:t>
            </a:r>
          </a:p>
          <a:p>
            <a:pPr marL="228920" indent="-228920">
              <a:buAutoNum type="arabicPeriod"/>
            </a:pPr>
            <a:r>
              <a:rPr lang="en-AU" dirty="0" smtClean="0"/>
              <a:t>Describe the main energy and nutrient</a:t>
            </a:r>
            <a:r>
              <a:rPr lang="en-AU" baseline="0" dirty="0" smtClean="0"/>
              <a:t> needs of older people</a:t>
            </a:r>
            <a:endParaRPr lang="en-AU" dirty="0"/>
          </a:p>
        </p:txBody>
      </p:sp>
      <p:sp>
        <p:nvSpPr>
          <p:cNvPr id="4" name="Slide Number Placeholder 3"/>
          <p:cNvSpPr>
            <a:spLocks noGrp="1"/>
          </p:cNvSpPr>
          <p:nvPr>
            <p:ph type="sldNum" sz="quarter" idx="10"/>
          </p:nvPr>
        </p:nvSpPr>
        <p:spPr/>
        <p:txBody>
          <a:bodyPr/>
          <a:lstStyle/>
          <a:p>
            <a:fld id="{405D501C-6C93-4844-8EC3-5D138A2A14D3}" type="slidenum">
              <a:rPr lang="en-AU" smtClean="0"/>
              <a:t>6</a:t>
            </a:fld>
            <a:endParaRPr lang="en-AU"/>
          </a:p>
        </p:txBody>
      </p:sp>
    </p:spTree>
    <p:extLst>
      <p:ext uri="{BB962C8B-B14F-4D97-AF65-F5344CB8AC3E}">
        <p14:creationId xmlns:p14="http://schemas.microsoft.com/office/powerpoint/2010/main" val="142416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AU" dirty="0" smtClean="0"/>
              <a:t>The vicious cycle demonstrates the many links between nutrition and health and well being</a:t>
            </a:r>
          </a:p>
          <a:p>
            <a:pPr marL="171435" indent="-171435">
              <a:buFont typeface="Arial" panose="020B0604020202020204" pitchFamily="34" charset="0"/>
              <a:buChar char="•"/>
            </a:pPr>
            <a:r>
              <a:rPr lang="en-AU" dirty="0" smtClean="0"/>
              <a:t>It is very important to identify those at nutritional risk at an early stage, to prevent them ending up in a vicious cycle that is difficult to get out of</a:t>
            </a:r>
          </a:p>
          <a:p>
            <a:endParaRPr lang="en-AU" dirty="0" smtClean="0"/>
          </a:p>
          <a:p>
            <a:r>
              <a:rPr lang="en-AU" dirty="0" smtClean="0"/>
              <a:t>Also</a:t>
            </a:r>
            <a:r>
              <a:rPr lang="en-AU" baseline="0" dirty="0" smtClean="0"/>
              <a:t> other similar factors that create a vicious circle- lonely/low social connections</a:t>
            </a:r>
            <a:r>
              <a:rPr lang="en-AU" baseline="0" dirty="0" smtClean="0">
                <a:sym typeface="Wingdings" panose="05000000000000000000" pitchFamily="2" charset="2"/>
              </a:rPr>
              <a:t> reduced appetite or </a:t>
            </a:r>
            <a:r>
              <a:rPr lang="en-AU" baseline="0" dirty="0" err="1" smtClean="0">
                <a:sym typeface="Wingdings" panose="05000000000000000000" pitchFamily="2" charset="2"/>
              </a:rPr>
              <a:t>willingless</a:t>
            </a:r>
            <a:r>
              <a:rPr lang="en-AU" baseline="0" dirty="0" smtClean="0">
                <a:sym typeface="Wingdings" panose="05000000000000000000" pitchFamily="2" charset="2"/>
              </a:rPr>
              <a:t> to cook poor intake </a:t>
            </a:r>
            <a:r>
              <a:rPr lang="en-AU" baseline="0" dirty="0" err="1" smtClean="0">
                <a:sym typeface="Wingdings" panose="05000000000000000000" pitchFamily="2" charset="2"/>
              </a:rPr>
              <a:t>wt</a:t>
            </a:r>
            <a:r>
              <a:rPr lang="en-AU" baseline="0" dirty="0" smtClean="0">
                <a:sym typeface="Wingdings" panose="05000000000000000000" pitchFamily="2" charset="2"/>
              </a:rPr>
              <a:t> loss  less resistance to disease  lack of energy to go out  further isolation</a:t>
            </a:r>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8</a:t>
            </a:fld>
            <a:endParaRPr lang="en-AU" dirty="0"/>
          </a:p>
        </p:txBody>
      </p:sp>
    </p:spTree>
    <p:extLst>
      <p:ext uri="{BB962C8B-B14F-4D97-AF65-F5344CB8AC3E}">
        <p14:creationId xmlns:p14="http://schemas.microsoft.com/office/powerpoint/2010/main" val="106795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AU" dirty="0" smtClean="0"/>
              <a:t>The ADG are a general set of guidelines for the entire</a:t>
            </a:r>
            <a:r>
              <a:rPr lang="en-AU" baseline="0" dirty="0" smtClean="0"/>
              <a:t> population – with special considerations for children and older people</a:t>
            </a:r>
          </a:p>
          <a:p>
            <a:pPr marL="171435" indent="-171435">
              <a:buFont typeface="Arial" panose="020B0604020202020204" pitchFamily="34" charset="0"/>
              <a:buChar char="•"/>
            </a:pPr>
            <a:r>
              <a:rPr lang="en-AU" baseline="0" dirty="0" smtClean="0"/>
              <a:t>For Older people who are well, the ADG emphasize eating nutritious food and keeping active to maintain muscle strength and the ability to carry out functional tasks</a:t>
            </a:r>
          </a:p>
          <a:p>
            <a:pPr marL="171435" indent="-171435">
              <a:buFont typeface="Arial" panose="020B0604020202020204" pitchFamily="34" charset="0"/>
              <a:buChar char="•"/>
            </a:pPr>
            <a:r>
              <a:rPr lang="en-AU" baseline="0" dirty="0" smtClean="0"/>
              <a:t>These guidelines DO NOT apply to people with special medical condition requiring specialised dietary advice, including frail, elderly people at risk of malnutrition</a:t>
            </a:r>
          </a:p>
          <a:p>
            <a:pPr marL="171435" indent="-171435">
              <a:buFont typeface="Arial" panose="020B0604020202020204" pitchFamily="34" charset="0"/>
              <a:buChar char="•"/>
            </a:pPr>
            <a:r>
              <a:rPr lang="en-AU" baseline="0" dirty="0" smtClean="0"/>
              <a:t>This target group often require individual assessment and advice by an APD</a:t>
            </a:r>
            <a:endParaRPr lang="en-AU" dirty="0" smtClean="0"/>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9</a:t>
            </a:fld>
            <a:endParaRPr lang="en-AU" dirty="0"/>
          </a:p>
        </p:txBody>
      </p:sp>
    </p:spTree>
    <p:extLst>
      <p:ext uri="{BB962C8B-B14F-4D97-AF65-F5344CB8AC3E}">
        <p14:creationId xmlns:p14="http://schemas.microsoft.com/office/powerpoint/2010/main" val="134018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AU" b="0" dirty="0" smtClean="0">
                <a:solidFill>
                  <a:srgbClr val="00B050"/>
                </a:solidFill>
              </a:rPr>
              <a:t>Use Eat for Health brochure</a:t>
            </a:r>
          </a:p>
          <a:p>
            <a:pPr marL="171435" indent="-171435">
              <a:buFont typeface="Arial" panose="020B0604020202020204" pitchFamily="34" charset="0"/>
              <a:buChar char="•"/>
            </a:pPr>
            <a:r>
              <a:rPr lang="en-AU" b="0" dirty="0" smtClean="0">
                <a:solidFill>
                  <a:srgbClr val="00B050"/>
                </a:solidFill>
              </a:rPr>
              <a:t>Use food models to visually show portion sizes</a:t>
            </a:r>
          </a:p>
          <a:p>
            <a:pPr marL="171435" indent="-171435">
              <a:buFont typeface="Arial" panose="020B0604020202020204" pitchFamily="34" charset="0"/>
              <a:buChar char="•"/>
            </a:pPr>
            <a:r>
              <a:rPr lang="en-AU" b="0" dirty="0" smtClean="0">
                <a:solidFill>
                  <a:srgbClr val="00B050"/>
                </a:solidFill>
              </a:rPr>
              <a:t>Fluids</a:t>
            </a:r>
            <a:r>
              <a:rPr lang="en-AU" b="0" baseline="0" dirty="0" smtClean="0">
                <a:solidFill>
                  <a:srgbClr val="00B050"/>
                </a:solidFill>
              </a:rPr>
              <a:t> are not part of the core food groups; they are an important component of a healthy diet</a:t>
            </a:r>
          </a:p>
          <a:p>
            <a:pPr marL="171435" indent="-171435">
              <a:buFont typeface="Arial" panose="020B0604020202020204" pitchFamily="34" charset="0"/>
              <a:buChar char="•"/>
            </a:pPr>
            <a:r>
              <a:rPr lang="en-AU" b="0" baseline="0" dirty="0" smtClean="0">
                <a:solidFill>
                  <a:srgbClr val="00B050"/>
                </a:solidFill>
              </a:rPr>
              <a:t>In older people, inadequate fluid intake can have significant consequences including: constipation, cognitive impairment, functional decline, falls and stroke</a:t>
            </a:r>
          </a:p>
          <a:p>
            <a:pPr marL="171435" indent="-171435">
              <a:buFont typeface="Arial" panose="020B0604020202020204" pitchFamily="34" charset="0"/>
              <a:buChar char="•"/>
            </a:pPr>
            <a:r>
              <a:rPr lang="en-AU" b="0" baseline="0" dirty="0" smtClean="0">
                <a:solidFill>
                  <a:srgbClr val="00B050"/>
                </a:solidFill>
              </a:rPr>
              <a:t>Fluids include all drinks – not just water</a:t>
            </a:r>
            <a:endParaRPr lang="en-AU" b="0" dirty="0" smtClean="0">
              <a:solidFill>
                <a:srgbClr val="00B050"/>
              </a:solidFill>
            </a:endParaRPr>
          </a:p>
          <a:p>
            <a:endParaRPr lang="en-AU" dirty="0"/>
          </a:p>
        </p:txBody>
      </p:sp>
      <p:sp>
        <p:nvSpPr>
          <p:cNvPr id="4" name="Slide Number Placeholder 3"/>
          <p:cNvSpPr>
            <a:spLocks noGrp="1"/>
          </p:cNvSpPr>
          <p:nvPr>
            <p:ph type="sldNum" sz="quarter" idx="10"/>
          </p:nvPr>
        </p:nvSpPr>
        <p:spPr/>
        <p:txBody>
          <a:bodyPr/>
          <a:lstStyle/>
          <a:p>
            <a:fld id="{212BD334-54BB-464F-8AD1-FBC2F2C1F034}" type="slidenum">
              <a:rPr lang="en-AU" smtClean="0"/>
              <a:t>10</a:t>
            </a:fld>
            <a:endParaRPr lang="en-AU" dirty="0"/>
          </a:p>
        </p:txBody>
      </p:sp>
    </p:spTree>
    <p:extLst>
      <p:ext uri="{BB962C8B-B14F-4D97-AF65-F5344CB8AC3E}">
        <p14:creationId xmlns:p14="http://schemas.microsoft.com/office/powerpoint/2010/main" val="60567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349889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151916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30312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104311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167071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233091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224472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176384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258696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356221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3F960-C6B4-464F-A0A2-3D6D08710B3C}" type="datetimeFigureOut">
              <a:rPr lang="en-AU" smtClean="0"/>
              <a:t>1/11/2017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1C3E793-8E66-4F3B-9676-CC1950C49B2E}" type="slidenum">
              <a:rPr lang="en-AU" smtClean="0"/>
              <a:t>‹#›</a:t>
            </a:fld>
            <a:endParaRPr lang="en-AU" dirty="0"/>
          </a:p>
        </p:txBody>
      </p:sp>
    </p:spTree>
    <p:extLst>
      <p:ext uri="{BB962C8B-B14F-4D97-AF65-F5344CB8AC3E}">
        <p14:creationId xmlns:p14="http://schemas.microsoft.com/office/powerpoint/2010/main" val="74871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F960-C6B4-464F-A0A2-3D6D08710B3C}" type="datetimeFigureOut">
              <a:rPr lang="en-AU" smtClean="0"/>
              <a:t>1/11/2017</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3E793-8E66-4F3B-9676-CC1950C49B2E}" type="slidenum">
              <a:rPr lang="en-AU" smtClean="0"/>
              <a:t>‹#›</a:t>
            </a:fld>
            <a:endParaRPr lang="en-AU" dirty="0"/>
          </a:p>
        </p:txBody>
      </p:sp>
    </p:spTree>
    <p:extLst>
      <p:ext uri="{BB962C8B-B14F-4D97-AF65-F5344CB8AC3E}">
        <p14:creationId xmlns:p14="http://schemas.microsoft.com/office/powerpoint/2010/main" val="1655076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26227" cy="691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4" y="116632"/>
            <a:ext cx="7992888" cy="400110"/>
          </a:xfrm>
          <a:prstGeom prst="rect">
            <a:avLst/>
          </a:prstGeom>
          <a:noFill/>
        </p:spPr>
        <p:txBody>
          <a:bodyPr wrap="square" rtlCol="0">
            <a:spAutoFit/>
          </a:bodyPr>
          <a:lstStyle/>
          <a:p>
            <a:r>
              <a:rPr lang="en-AU" sz="2000" b="1" dirty="0" smtClean="0"/>
              <a:t>Grampians Region Allied Health Forum – 17</a:t>
            </a:r>
            <a:r>
              <a:rPr lang="en-AU" sz="2000" b="1" baseline="30000" dirty="0" smtClean="0"/>
              <a:t>th</a:t>
            </a:r>
            <a:r>
              <a:rPr lang="en-AU" sz="2000" b="1" dirty="0" smtClean="0"/>
              <a:t> October 2017</a:t>
            </a:r>
          </a:p>
        </p:txBody>
      </p:sp>
    </p:spTree>
    <p:extLst>
      <p:ext uri="{BB962C8B-B14F-4D97-AF65-F5344CB8AC3E}">
        <p14:creationId xmlns:p14="http://schemas.microsoft.com/office/powerpoint/2010/main" val="4001099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8" y="-20582"/>
            <a:ext cx="9178986" cy="690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590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5737100"/>
          </a:xfrm>
          <a:prstGeom prst="rect">
            <a:avLst/>
          </a:prstGeom>
        </p:spPr>
      </p:pic>
      <p:pic>
        <p:nvPicPr>
          <p:cNvPr id="3" name="Picture 2"/>
          <p:cNvPicPr>
            <a:picLocks noChangeAspect="1"/>
          </p:cNvPicPr>
          <p:nvPr/>
        </p:nvPicPr>
        <p:blipFill>
          <a:blip r:embed="rId4"/>
          <a:stretch>
            <a:fillRect/>
          </a:stretch>
        </p:blipFill>
        <p:spPr>
          <a:xfrm>
            <a:off x="0" y="5737100"/>
            <a:ext cx="9144000" cy="1120901"/>
          </a:xfrm>
          <a:prstGeom prst="rect">
            <a:avLst/>
          </a:prstGeom>
        </p:spPr>
      </p:pic>
    </p:spTree>
    <p:extLst>
      <p:ext uri="{BB962C8B-B14F-4D97-AF65-F5344CB8AC3E}">
        <p14:creationId xmlns:p14="http://schemas.microsoft.com/office/powerpoint/2010/main" val="4029418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9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092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5782515"/>
          </a:xfrm>
          <a:prstGeom prst="rect">
            <a:avLst/>
          </a:prstGeom>
        </p:spPr>
      </p:pic>
      <p:pic>
        <p:nvPicPr>
          <p:cNvPr id="3" name="Picture 2"/>
          <p:cNvPicPr>
            <a:picLocks noChangeAspect="1"/>
          </p:cNvPicPr>
          <p:nvPr/>
        </p:nvPicPr>
        <p:blipFill>
          <a:blip r:embed="rId4"/>
          <a:stretch>
            <a:fillRect/>
          </a:stretch>
        </p:blipFill>
        <p:spPr>
          <a:xfrm>
            <a:off x="0" y="5737100"/>
            <a:ext cx="9144000" cy="1120901"/>
          </a:xfrm>
          <a:prstGeom prst="rect">
            <a:avLst/>
          </a:prstGeom>
        </p:spPr>
      </p:pic>
      <p:sp>
        <p:nvSpPr>
          <p:cNvPr id="4" name="Title 3"/>
          <p:cNvSpPr>
            <a:spLocks noGrp="1"/>
          </p:cNvSpPr>
          <p:nvPr>
            <p:ph type="title"/>
          </p:nvPr>
        </p:nvSpPr>
        <p:spPr/>
        <p:txBody>
          <a:bodyPr>
            <a:normAutofit/>
          </a:bodyPr>
          <a:lstStyle/>
          <a:p>
            <a:r>
              <a:rPr lang="en-AU" sz="2800" b="1" dirty="0" smtClean="0">
                <a:solidFill>
                  <a:srgbClr val="00B050"/>
                </a:solidFill>
                <a:latin typeface="Arial" panose="020B0604020202020204" pitchFamily="34" charset="0"/>
                <a:cs typeface="Arial" panose="020B0604020202020204" pitchFamily="34" charset="0"/>
              </a:rPr>
              <a:t>Dairy Products</a:t>
            </a:r>
            <a:endParaRPr lang="en-AU" sz="28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46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3501007"/>
          </a:xfrm>
          <a:prstGeom prst="rect">
            <a:avLst/>
          </a:prstGeom>
        </p:spPr>
      </p:pic>
      <p:pic>
        <p:nvPicPr>
          <p:cNvPr id="4" name="Picture 3"/>
          <p:cNvPicPr>
            <a:picLocks noChangeAspect="1"/>
          </p:cNvPicPr>
          <p:nvPr/>
        </p:nvPicPr>
        <p:blipFill>
          <a:blip r:embed="rId4"/>
          <a:stretch>
            <a:fillRect/>
          </a:stretch>
        </p:blipFill>
        <p:spPr>
          <a:xfrm>
            <a:off x="2915815" y="3477740"/>
            <a:ext cx="3114823" cy="2259358"/>
          </a:xfrm>
          <a:prstGeom prst="rect">
            <a:avLst/>
          </a:prstGeom>
        </p:spPr>
      </p:pic>
      <p:pic>
        <p:nvPicPr>
          <p:cNvPr id="5" name="Picture 4"/>
          <p:cNvPicPr>
            <a:picLocks noChangeAspect="1"/>
          </p:cNvPicPr>
          <p:nvPr/>
        </p:nvPicPr>
        <p:blipFill>
          <a:blip r:embed="rId5"/>
          <a:stretch>
            <a:fillRect/>
          </a:stretch>
        </p:blipFill>
        <p:spPr>
          <a:xfrm>
            <a:off x="0" y="5737098"/>
            <a:ext cx="9144000" cy="1120901"/>
          </a:xfrm>
          <a:prstGeom prst="rect">
            <a:avLst/>
          </a:prstGeom>
        </p:spPr>
      </p:pic>
      <p:sp>
        <p:nvSpPr>
          <p:cNvPr id="8" name="Title 7"/>
          <p:cNvSpPr>
            <a:spLocks noGrp="1"/>
          </p:cNvSpPr>
          <p:nvPr>
            <p:ph type="title"/>
          </p:nvPr>
        </p:nvSpPr>
        <p:spPr>
          <a:xfrm>
            <a:off x="407772" y="1"/>
            <a:ext cx="8229600" cy="720081"/>
          </a:xfrm>
        </p:spPr>
        <p:txBody>
          <a:bodyPr>
            <a:normAutofit/>
          </a:bodyPr>
          <a:lstStyle/>
          <a:p>
            <a:r>
              <a:rPr lang="en-AU" sz="2800" b="1" dirty="0" smtClean="0">
                <a:solidFill>
                  <a:srgbClr val="00B050"/>
                </a:solidFill>
                <a:latin typeface="Arial" panose="020B0604020202020204" pitchFamily="34" charset="0"/>
                <a:cs typeface="Arial" panose="020B0604020202020204" pitchFamily="34" charset="0"/>
              </a:rPr>
              <a:t>Meat and Meat Alternatives</a:t>
            </a:r>
            <a:endParaRPr lang="en-AU" sz="28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363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 y="0"/>
            <a:ext cx="9151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282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7" y="0"/>
            <a:ext cx="91456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992264676"/>
              </p:ext>
            </p:extLst>
          </p:nvPr>
        </p:nvGraphicFramePr>
        <p:xfrm>
          <a:off x="539552" y="980730"/>
          <a:ext cx="8208912" cy="4325902"/>
        </p:xfrm>
        <a:graphic>
          <a:graphicData uri="http://schemas.openxmlformats.org/drawingml/2006/table">
            <a:tbl>
              <a:tblPr firstRow="1" bandRow="1">
                <a:tableStyleId>{5C22544A-7EE6-4342-B048-85BDC9FD1C3A}</a:tableStyleId>
              </a:tblPr>
              <a:tblGrid>
                <a:gridCol w="8208912"/>
              </a:tblGrid>
              <a:tr h="476894">
                <a:tc>
                  <a:txBody>
                    <a:bodyPr/>
                    <a:lstStyle/>
                    <a:p>
                      <a:r>
                        <a:rPr lang="en-AU" dirty="0" smtClean="0">
                          <a:solidFill>
                            <a:schemeClr val="tx1">
                              <a:lumMod val="95000"/>
                              <a:lumOff val="5000"/>
                            </a:schemeClr>
                          </a:solidFill>
                        </a:rPr>
                        <a:t>EATING FOR INDEPENDENCE - 2016</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tr>
              <a:tr h="476894">
                <a:tc>
                  <a:txBody>
                    <a:bodyPr/>
                    <a:lstStyle/>
                    <a:p>
                      <a:r>
                        <a:rPr lang="en-AU" dirty="0" smtClean="0">
                          <a:solidFill>
                            <a:schemeClr val="tx1">
                              <a:lumMod val="95000"/>
                              <a:lumOff val="5000"/>
                            </a:schemeClr>
                          </a:solidFill>
                        </a:rPr>
                        <a:t>ACKNOWLEDGEMENTS</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5056">
                <a:tc>
                  <a:txBody>
                    <a:bodyPr/>
                    <a:lstStyle/>
                    <a:p>
                      <a:pPr marL="285750" indent="-285750">
                        <a:buFont typeface="Wingdings" panose="05000000000000000000" pitchFamily="2" charset="2"/>
                        <a:buChar char="Ø"/>
                      </a:pPr>
                      <a:r>
                        <a:rPr lang="en-AU" dirty="0" smtClean="0"/>
                        <a:t>Project</a:t>
                      </a:r>
                      <a:r>
                        <a:rPr lang="en-AU" baseline="0" dirty="0" smtClean="0"/>
                        <a:t> 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51258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baseline="0" dirty="0" smtClean="0"/>
                        <a:t>HACC Allied Health past and present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HACC Services</a:t>
                      </a:r>
                      <a:r>
                        <a:rPr lang="en-AU" baseline="0" dirty="0" smtClean="0"/>
                        <a:t> Benalla Rural City Council &amp; CHPCP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Research</a:t>
                      </a:r>
                      <a:r>
                        <a:rPr lang="en-AU" baseline="0" dirty="0" smtClean="0"/>
                        <a:t> mentors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Hume Region Food Services Group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DHHS</a:t>
                      </a:r>
                      <a:r>
                        <a:rPr lang="en-AU" baseline="0" dirty="0" smtClean="0"/>
                        <a:t> Hume Region</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Training participants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7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690271493"/>
              </p:ext>
            </p:extLst>
          </p:nvPr>
        </p:nvGraphicFramePr>
        <p:xfrm>
          <a:off x="755576" y="620688"/>
          <a:ext cx="7488832" cy="4752528"/>
        </p:xfrm>
        <a:graphic>
          <a:graphicData uri="http://schemas.openxmlformats.org/drawingml/2006/table">
            <a:tbl>
              <a:tblPr firstRow="1" bandRow="1">
                <a:tableStyleId>{5C22544A-7EE6-4342-B048-85BDC9FD1C3A}</a:tableStyleId>
              </a:tblPr>
              <a:tblGrid>
                <a:gridCol w="7488832"/>
              </a:tblGrid>
              <a:tr h="1584176">
                <a:tc>
                  <a:txBody>
                    <a:bodyPr/>
                    <a:lstStyle/>
                    <a:p>
                      <a:r>
                        <a:rPr lang="en-AU" dirty="0" smtClean="0"/>
                        <a:t>Session</a:t>
                      </a:r>
                      <a:r>
                        <a:rPr lang="en-AU" baseline="0" dirty="0" smtClean="0"/>
                        <a:t> Two</a:t>
                      </a:r>
                      <a:endParaRPr lang="en-AU" dirty="0"/>
                    </a:p>
                  </a:txBody>
                  <a:tcPr/>
                </a:tc>
              </a:tr>
              <a:tr h="1584176">
                <a:tc>
                  <a:txBody>
                    <a:bodyPr/>
                    <a:lstStyle/>
                    <a:p>
                      <a:r>
                        <a:rPr lang="en-AU" dirty="0" smtClean="0"/>
                        <a:t>Identifying</a:t>
                      </a:r>
                      <a:r>
                        <a:rPr lang="en-AU" baseline="0" dirty="0" smtClean="0"/>
                        <a:t> nutritional risk</a:t>
                      </a:r>
                      <a:endParaRPr lang="en-AU" dirty="0"/>
                    </a:p>
                  </a:txBody>
                  <a:tcPr/>
                </a:tc>
              </a:tr>
              <a:tr h="1584176">
                <a:tc>
                  <a:txBody>
                    <a:bodyPr/>
                    <a:lstStyle/>
                    <a:p>
                      <a:r>
                        <a:rPr lang="en-AU" dirty="0" smtClean="0"/>
                        <a:t>Presented by: </a:t>
                      </a:r>
                    </a:p>
                    <a:p>
                      <a:endParaRPr lang="en-AU" dirty="0" smtClean="0"/>
                    </a:p>
                    <a:p>
                      <a:r>
                        <a:rPr lang="en-AU" dirty="0" smtClean="0"/>
                        <a:t>Natalie</a:t>
                      </a:r>
                      <a:r>
                        <a:rPr lang="en-AU" baseline="0" dirty="0" smtClean="0"/>
                        <a:t> Sutton</a:t>
                      </a:r>
                      <a:endParaRPr lang="en-AU" dirty="0"/>
                    </a:p>
                  </a:txBody>
                  <a:tcPr/>
                </a:tc>
              </a:tr>
            </a:tbl>
          </a:graphicData>
        </a:graphic>
      </p:graphicFrame>
    </p:spTree>
    <p:extLst>
      <p:ext uri="{BB962C8B-B14F-4D97-AF65-F5344CB8AC3E}">
        <p14:creationId xmlns:p14="http://schemas.microsoft.com/office/powerpoint/2010/main" val="1707719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 y="0"/>
            <a:ext cx="9148175"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411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1" y="2"/>
            <a:ext cx="9188060" cy="688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301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7"/>
            <a:ext cx="9188032" cy="688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30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071" cy="687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nvPr>
        </p:nvGraphicFramePr>
        <p:xfrm>
          <a:off x="611560" y="980728"/>
          <a:ext cx="8208912" cy="3672407"/>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tblGrid>
              <a:tr h="789126">
                <a:tc gridSpan="2">
                  <a:txBody>
                    <a:bodyPr/>
                    <a:lstStyle/>
                    <a:p>
                      <a:r>
                        <a:rPr lang="en-AU" dirty="0" smtClean="0">
                          <a:solidFill>
                            <a:schemeClr val="tx1">
                              <a:lumMod val="95000"/>
                              <a:lumOff val="5000"/>
                            </a:schemeClr>
                          </a:solidFill>
                        </a:rPr>
                        <a:t>ADAPTED </a:t>
                      </a:r>
                      <a:r>
                        <a:rPr lang="en-AU" baseline="0" dirty="0" smtClean="0">
                          <a:solidFill>
                            <a:schemeClr val="tx1">
                              <a:lumMod val="95000"/>
                              <a:lumOff val="5000"/>
                            </a:schemeClr>
                          </a:solidFill>
                        </a:rPr>
                        <a:t>BY:</a:t>
                      </a:r>
                      <a:endParaRPr lang="en-AU" dirty="0">
                        <a:solidFill>
                          <a:schemeClr val="tx1">
                            <a:lumMod val="95000"/>
                            <a:lumOff val="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hMerge="1">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0"/>
                  </a:ext>
                </a:extLst>
              </a:tr>
              <a:tr h="610085">
                <a:tc>
                  <a:txBody>
                    <a:bodyPr/>
                    <a:lstStyle/>
                    <a:p>
                      <a:r>
                        <a:rPr lang="en-AU" dirty="0" smtClean="0"/>
                        <a:t>Amy</a:t>
                      </a:r>
                      <a:r>
                        <a:rPr lang="en-AU" baseline="0" dirty="0" smtClean="0"/>
                        <a:t> Trotter </a:t>
                      </a:r>
                      <a:r>
                        <a:rPr lang="en-AU" sz="1600" baseline="0" dirty="0" smtClean="0"/>
                        <a:t>(Dietitian)</a:t>
                      </a:r>
                      <a:endParaRPr lang="en-AU" sz="1600"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3">
                        <a:lumMod val="20000"/>
                        <a:lumOff val="80000"/>
                      </a:schemeClr>
                    </a:solidFill>
                  </a:tcPr>
                </a:tc>
                <a:tc>
                  <a:txBody>
                    <a:bodyPr/>
                    <a:lstStyle/>
                    <a:p>
                      <a:r>
                        <a:rPr lang="en-AU" sz="1600" dirty="0" smtClean="0"/>
                        <a:t>Ballan</a:t>
                      </a:r>
                      <a:r>
                        <a:rPr lang="en-AU" sz="1600" baseline="0" dirty="0" smtClean="0"/>
                        <a:t> District Health and Care</a:t>
                      </a:r>
                      <a:endParaRPr lang="en-AU" sz="16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xmlns="" val="10001"/>
                  </a:ext>
                </a:extLst>
              </a:tr>
              <a:tr h="610085">
                <a:tc>
                  <a:txBody>
                    <a:bodyPr/>
                    <a:lstStyle/>
                    <a:p>
                      <a:r>
                        <a:rPr lang="en-AU" dirty="0" smtClean="0"/>
                        <a:t>Alicia Shirley </a:t>
                      </a:r>
                      <a:r>
                        <a:rPr lang="en-AU" sz="1600" dirty="0" smtClean="0"/>
                        <a:t>(Dietitian)</a:t>
                      </a:r>
                      <a:endParaRPr lang="en-AU" sz="1600" dirty="0"/>
                    </a:p>
                  </a:txBody>
                  <a:tcPr>
                    <a:lnL w="12700" cap="flat" cmpd="sng" algn="ctr">
                      <a:noFill/>
                      <a:prstDash val="solid"/>
                      <a:round/>
                      <a:headEnd type="none" w="med" len="med"/>
                      <a:tailEnd type="none" w="med" len="med"/>
                    </a:lnL>
                    <a:solidFill>
                      <a:schemeClr val="accent3">
                        <a:lumMod val="20000"/>
                        <a:lumOff val="80000"/>
                      </a:schemeClr>
                    </a:solidFill>
                  </a:tcPr>
                </a:tc>
                <a:tc>
                  <a:txBody>
                    <a:bodyPr/>
                    <a:lstStyle/>
                    <a:p>
                      <a:r>
                        <a:rPr lang="en-AU" sz="1600" dirty="0" smtClean="0"/>
                        <a:t>West Wimmera Health Service</a:t>
                      </a:r>
                      <a:endParaRPr lang="en-AU" sz="1600" dirty="0"/>
                    </a:p>
                  </a:txBody>
                  <a:tcPr>
                    <a:lnR w="12700" cap="flat" cmpd="sng" algn="ctr">
                      <a:no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2"/>
                  </a:ext>
                </a:extLst>
              </a:tr>
              <a:tr h="610085">
                <a:tc>
                  <a:txBody>
                    <a:bodyPr/>
                    <a:lstStyle/>
                    <a:p>
                      <a:r>
                        <a:rPr lang="en-AU" dirty="0" smtClean="0"/>
                        <a:t>Natalie Sutton </a:t>
                      </a:r>
                      <a:r>
                        <a:rPr lang="en-AU" sz="1600" dirty="0" smtClean="0"/>
                        <a:t>(Dietitian)</a:t>
                      </a:r>
                      <a:endParaRPr lang="en-AU" sz="1600" dirty="0"/>
                    </a:p>
                  </a:txBody>
                  <a:tcPr>
                    <a:lnL w="12700" cap="flat" cmpd="sng" algn="ctr">
                      <a:noFill/>
                      <a:prstDash val="solid"/>
                      <a:round/>
                      <a:headEnd type="none" w="med" len="med"/>
                      <a:tailEnd type="none" w="med" len="med"/>
                    </a:lnL>
                    <a:solidFill>
                      <a:schemeClr val="accent3">
                        <a:lumMod val="20000"/>
                        <a:lumOff val="80000"/>
                      </a:schemeClr>
                    </a:solidFill>
                  </a:tcPr>
                </a:tc>
                <a:tc>
                  <a:txBody>
                    <a:bodyPr/>
                    <a:lstStyle/>
                    <a:p>
                      <a:r>
                        <a:rPr lang="en-AU" sz="1600" dirty="0" smtClean="0"/>
                        <a:t>Wimmera Health Care Group</a:t>
                      </a:r>
                      <a:endParaRPr lang="en-AU" sz="1600" dirty="0"/>
                    </a:p>
                  </a:txBody>
                  <a:tcPr>
                    <a:lnR w="12700" cap="flat" cmpd="sng" algn="ctr">
                      <a:no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3"/>
                  </a:ext>
                </a:extLst>
              </a:tr>
              <a:tr h="1053026">
                <a:tc>
                  <a:txBody>
                    <a:bodyPr/>
                    <a:lstStyle/>
                    <a:p>
                      <a:r>
                        <a:rPr lang="en-AU" baseline="0" dirty="0" smtClean="0"/>
                        <a:t>Joanna Poon/Ashley Webb </a:t>
                      </a:r>
                      <a:r>
                        <a:rPr lang="en-AU" sz="1600" baseline="0" dirty="0" smtClean="0"/>
                        <a:t>(Dietitian)</a:t>
                      </a:r>
                      <a:endParaRPr lang="en-AU" sz="1600" dirty="0"/>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3">
                        <a:lumMod val="20000"/>
                        <a:lumOff val="80000"/>
                      </a:schemeClr>
                    </a:solidFill>
                  </a:tcPr>
                </a:tc>
                <a:tc>
                  <a:txBody>
                    <a:bodyPr/>
                    <a:lstStyle/>
                    <a:p>
                      <a:r>
                        <a:rPr lang="en-AU" sz="1600" dirty="0" smtClean="0"/>
                        <a:t>Ballarat</a:t>
                      </a:r>
                      <a:r>
                        <a:rPr lang="en-AU" sz="1600" baseline="0" dirty="0" smtClean="0"/>
                        <a:t> Community Health</a:t>
                      </a:r>
                      <a:endParaRPr lang="en-AU" sz="1600"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651012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 y="0"/>
            <a:ext cx="91515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819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8031"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266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15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299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60"/>
            <a:ext cx="9145300" cy="685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4661"/>
            <a:ext cx="11591925" cy="369332"/>
          </a:xfrm>
          <a:prstGeom prst="rect">
            <a:avLst/>
          </a:prstGeom>
          <a:noFill/>
        </p:spPr>
        <p:txBody>
          <a:bodyPr wrap="square" rtlCol="0">
            <a:spAutoFit/>
          </a:bodyPr>
          <a:lstStyle/>
          <a:p>
            <a:endParaRPr lang="en-AU" dirty="0"/>
          </a:p>
        </p:txBody>
      </p:sp>
      <p:sp>
        <p:nvSpPr>
          <p:cNvPr id="3" name="Rectangle 2"/>
          <p:cNvSpPr/>
          <p:nvPr/>
        </p:nvSpPr>
        <p:spPr>
          <a:xfrm>
            <a:off x="3497026" y="3244334"/>
            <a:ext cx="2149948" cy="369332"/>
          </a:xfrm>
          <a:prstGeom prst="rect">
            <a:avLst/>
          </a:prstGeom>
        </p:spPr>
        <p:txBody>
          <a:bodyPr wrap="none">
            <a:spAutoFit/>
          </a:bodyPr>
          <a:lstStyle/>
          <a:p>
            <a:r>
              <a:rPr lang="en-AU" dirty="0" smtClean="0"/>
              <a:t>Signs of Malnutrition</a:t>
            </a:r>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2749098145"/>
              </p:ext>
            </p:extLst>
          </p:nvPr>
        </p:nvGraphicFramePr>
        <p:xfrm>
          <a:off x="559074" y="764704"/>
          <a:ext cx="8189390" cy="4281760"/>
        </p:xfrm>
        <a:graphic>
          <a:graphicData uri="http://schemas.openxmlformats.org/drawingml/2006/table">
            <a:tbl>
              <a:tblPr bandRow="1">
                <a:tableStyleId>{5C22544A-7EE6-4342-B048-85BDC9FD1C3A}</a:tableStyleId>
              </a:tblPr>
              <a:tblGrid>
                <a:gridCol w="4094695"/>
                <a:gridCol w="4094695"/>
              </a:tblGrid>
              <a:tr h="579119">
                <a:tc>
                  <a:txBody>
                    <a:bodyPr/>
                    <a:lstStyle/>
                    <a:p>
                      <a:r>
                        <a:rPr lang="en-AU" sz="3200" b="1" dirty="0" smtClean="0"/>
                        <a:t>Signs of Malnutrition</a:t>
                      </a:r>
                      <a:endParaRPr lang="en-AU" sz="32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AU"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462830">
                <a:tc>
                  <a:txBody>
                    <a:bodyPr/>
                    <a:lstStyle/>
                    <a:p>
                      <a:r>
                        <a:rPr lang="en-AU" b="1" u="sng" dirty="0" smtClean="0"/>
                        <a:t>Visual</a:t>
                      </a:r>
                      <a:endParaRPr lang="en-AU" b="1" u="sng"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r>
                        <a:rPr lang="en-AU" b="1" u="sng" dirty="0" smtClean="0"/>
                        <a:t>Non Visual</a:t>
                      </a:r>
                      <a:endParaRPr lang="en-AU" b="1" u="sng"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tr>
              <a:tr h="462830">
                <a:tc>
                  <a:txBody>
                    <a:bodyPr/>
                    <a:lstStyle/>
                    <a:p>
                      <a:r>
                        <a:rPr lang="en-AU" dirty="0" smtClean="0"/>
                        <a:t>Unintentiona</a:t>
                      </a:r>
                      <a:r>
                        <a:rPr lang="en-AU" baseline="0" dirty="0" smtClean="0"/>
                        <a:t>l weight loss</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Poor mental</a:t>
                      </a:r>
                      <a:r>
                        <a:rPr lang="en-AU" baseline="0" dirty="0" smtClean="0"/>
                        <a:t> health/depression</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Skin – dry, pale, scaly</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Muscle Weakness</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Hair –</a:t>
                      </a:r>
                      <a:r>
                        <a:rPr lang="en-AU" baseline="0" dirty="0" smtClean="0"/>
                        <a:t> brittle, falling out</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Fatigue, dizziness</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Teeth</a:t>
                      </a:r>
                      <a:r>
                        <a:rPr lang="en-AU" baseline="0" dirty="0" smtClean="0"/>
                        <a:t> – decayed</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Frequent</a:t>
                      </a:r>
                      <a:r>
                        <a:rPr lang="en-AU" baseline="0" dirty="0" smtClean="0"/>
                        <a:t> infections</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Pressure areas</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Chronic diarrhoea</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Muscle</a:t>
                      </a:r>
                      <a:r>
                        <a:rPr lang="en-AU" baseline="0" dirty="0" smtClean="0"/>
                        <a:t> wastage/protruding bones</a:t>
                      </a:r>
                      <a:endParaRPr lang="en-AU" dirty="0"/>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AU" dirty="0" smtClean="0"/>
                        <a:t>Bone</a:t>
                      </a:r>
                      <a:r>
                        <a:rPr lang="en-AU" baseline="0" dirty="0" smtClean="0"/>
                        <a:t> and joint pain</a:t>
                      </a:r>
                      <a:endParaRPr lang="en-AU" dirty="0"/>
                    </a:p>
                  </a:txBody>
                  <a:tcPr>
                    <a:lnR w="12700" cap="flat" cmpd="sng" algn="ctr">
                      <a:solidFill>
                        <a:schemeClr val="tx1"/>
                      </a:solidFill>
                      <a:prstDash val="solid"/>
                      <a:round/>
                      <a:headEnd type="none" w="med" len="med"/>
                      <a:tailEnd type="none" w="med" len="med"/>
                    </a:lnR>
                    <a:solidFill>
                      <a:schemeClr val="accent3">
                        <a:lumMod val="20000"/>
                        <a:lumOff val="80000"/>
                      </a:schemeClr>
                    </a:solidFill>
                  </a:tcPr>
                </a:tc>
              </a:tr>
              <a:tr h="462830">
                <a:tc>
                  <a:txBody>
                    <a:bodyPr/>
                    <a:lstStyle/>
                    <a:p>
                      <a:r>
                        <a:rPr lang="en-AU" dirty="0" smtClean="0"/>
                        <a:t>Poor wound healing</a:t>
                      </a:r>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A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Tree>
    <p:extLst>
      <p:ext uri="{BB962C8B-B14F-4D97-AF65-F5344CB8AC3E}">
        <p14:creationId xmlns:p14="http://schemas.microsoft.com/office/powerpoint/2010/main" val="2019427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8"/>
            <a:ext cx="9152944" cy="685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9101" y="2373"/>
            <a:ext cx="5760640" cy="584775"/>
          </a:xfrm>
          <a:prstGeom prst="rect">
            <a:avLst/>
          </a:prstGeom>
          <a:noFill/>
        </p:spPr>
        <p:txBody>
          <a:bodyPr wrap="square" rtlCol="0">
            <a:spAutoFit/>
          </a:bodyPr>
          <a:lstStyle/>
          <a:p>
            <a:r>
              <a:rPr lang="en-AU" sz="3200" b="1" dirty="0" smtClean="0"/>
              <a:t>Nutrition Screen</a:t>
            </a:r>
            <a:endParaRPr lang="en-AU" sz="3200" b="1" dirty="0"/>
          </a:p>
        </p:txBody>
      </p:sp>
      <p:sp>
        <p:nvSpPr>
          <p:cNvPr id="3" name="TextBox 2"/>
          <p:cNvSpPr txBox="1"/>
          <p:nvPr/>
        </p:nvSpPr>
        <p:spPr>
          <a:xfrm>
            <a:off x="3707904" y="110094"/>
            <a:ext cx="5256584" cy="369332"/>
          </a:xfrm>
          <a:prstGeom prst="rect">
            <a:avLst/>
          </a:prstGeom>
          <a:noFill/>
        </p:spPr>
        <p:txBody>
          <a:bodyPr wrap="square" rtlCol="0">
            <a:spAutoFit/>
          </a:bodyPr>
          <a:lstStyle/>
          <a:p>
            <a:r>
              <a:rPr lang="en-AU" b="1" dirty="0" smtClean="0">
                <a:solidFill>
                  <a:srgbClr val="FF0000"/>
                </a:solidFill>
              </a:rPr>
              <a:t>ICAN:</a:t>
            </a:r>
            <a:r>
              <a:rPr lang="en-AU" dirty="0" smtClean="0">
                <a:solidFill>
                  <a:srgbClr val="FF0000"/>
                </a:solidFill>
              </a:rPr>
              <a:t> </a:t>
            </a:r>
            <a:r>
              <a:rPr lang="en-AU" b="1" dirty="0" smtClean="0">
                <a:solidFill>
                  <a:srgbClr val="FF0000"/>
                </a:solidFill>
              </a:rPr>
              <a:t>I</a:t>
            </a:r>
            <a:r>
              <a:rPr lang="en-AU" dirty="0" smtClean="0"/>
              <a:t>nvestigating </a:t>
            </a:r>
            <a:r>
              <a:rPr lang="en-AU" b="1" dirty="0" smtClean="0">
                <a:solidFill>
                  <a:srgbClr val="FF0000"/>
                </a:solidFill>
              </a:rPr>
              <a:t>C</a:t>
            </a:r>
            <a:r>
              <a:rPr lang="en-AU" dirty="0" smtClean="0"/>
              <a:t>apacity to </a:t>
            </a:r>
            <a:r>
              <a:rPr lang="en-AU" dirty="0" smtClean="0">
                <a:solidFill>
                  <a:srgbClr val="FF0000"/>
                </a:solidFill>
              </a:rPr>
              <a:t>A</a:t>
            </a:r>
            <a:r>
              <a:rPr lang="en-AU" dirty="0" smtClean="0"/>
              <a:t>ccess </a:t>
            </a:r>
            <a:r>
              <a:rPr lang="en-AU" b="1" dirty="0" smtClean="0">
                <a:solidFill>
                  <a:srgbClr val="FF0000"/>
                </a:solidFill>
              </a:rPr>
              <a:t>N</a:t>
            </a:r>
            <a:r>
              <a:rPr lang="en-AU" dirty="0" smtClean="0"/>
              <a:t>utrition</a:t>
            </a:r>
            <a:endParaRPr lang="en-AU" dirty="0"/>
          </a:p>
        </p:txBody>
      </p:sp>
    </p:spTree>
    <p:extLst>
      <p:ext uri="{BB962C8B-B14F-4D97-AF65-F5344CB8AC3E}">
        <p14:creationId xmlns:p14="http://schemas.microsoft.com/office/powerpoint/2010/main" val="2390004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 y="0"/>
            <a:ext cx="9151518"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014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05188"/>
            <a:ext cx="19050" cy="4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1518"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619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7" y="0"/>
            <a:ext cx="91456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539552" y="980730"/>
          <a:ext cx="8208912" cy="4325902"/>
        </p:xfrm>
        <a:graphic>
          <a:graphicData uri="http://schemas.openxmlformats.org/drawingml/2006/table">
            <a:tbl>
              <a:tblPr firstRow="1" bandRow="1">
                <a:tableStyleId>{5C22544A-7EE6-4342-B048-85BDC9FD1C3A}</a:tableStyleId>
              </a:tblPr>
              <a:tblGrid>
                <a:gridCol w="8208912">
                  <a:extLst>
                    <a:ext uri="{9D8B030D-6E8A-4147-A177-3AD203B41FA5}">
                      <a16:colId xmlns="" xmlns:a16="http://schemas.microsoft.com/office/drawing/2014/main" val="20000"/>
                    </a:ext>
                  </a:extLst>
                </a:gridCol>
              </a:tblGrid>
              <a:tr h="476894">
                <a:tc>
                  <a:txBody>
                    <a:bodyPr/>
                    <a:lstStyle/>
                    <a:p>
                      <a:r>
                        <a:rPr lang="en-AU" dirty="0" smtClean="0">
                          <a:solidFill>
                            <a:schemeClr val="tx1">
                              <a:lumMod val="95000"/>
                              <a:lumOff val="5000"/>
                            </a:schemeClr>
                          </a:solidFill>
                        </a:rPr>
                        <a:t>EATING FOR INDEPENDENCE - 2016</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 xmlns:a16="http://schemas.microsoft.com/office/drawing/2014/main" val="10000"/>
                  </a:ext>
                </a:extLst>
              </a:tr>
              <a:tr h="476894">
                <a:tc>
                  <a:txBody>
                    <a:bodyPr/>
                    <a:lstStyle/>
                    <a:p>
                      <a:r>
                        <a:rPr lang="en-AU" dirty="0" smtClean="0">
                          <a:solidFill>
                            <a:schemeClr val="tx1">
                              <a:lumMod val="95000"/>
                              <a:lumOff val="5000"/>
                            </a:schemeClr>
                          </a:solidFill>
                        </a:rPr>
                        <a:t>ACKNOWLEDGEMENTS</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1"/>
                  </a:ext>
                </a:extLst>
              </a:tr>
              <a:tr h="475056">
                <a:tc>
                  <a:txBody>
                    <a:bodyPr/>
                    <a:lstStyle/>
                    <a:p>
                      <a:pPr marL="285750" indent="-285750">
                        <a:buFont typeface="Wingdings" panose="05000000000000000000" pitchFamily="2" charset="2"/>
                        <a:buChar char="Ø"/>
                      </a:pPr>
                      <a:r>
                        <a:rPr lang="en-AU" dirty="0" smtClean="0"/>
                        <a:t>Project</a:t>
                      </a:r>
                      <a:r>
                        <a:rPr lang="en-AU" baseline="0" dirty="0" smtClean="0"/>
                        <a:t> 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2"/>
                  </a:ext>
                </a:extLst>
              </a:tr>
              <a:tr h="51258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baseline="0" dirty="0" smtClean="0"/>
                        <a:t>HACC Allied Health past and present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3"/>
                  </a:ext>
                </a:extLst>
              </a:tr>
              <a:tr h="476894">
                <a:tc>
                  <a:txBody>
                    <a:bodyPr/>
                    <a:lstStyle/>
                    <a:p>
                      <a:pPr marL="285750" indent="-285750">
                        <a:buFont typeface="Wingdings" panose="05000000000000000000" pitchFamily="2" charset="2"/>
                        <a:buChar char="Ø"/>
                      </a:pPr>
                      <a:r>
                        <a:rPr lang="en-AU" dirty="0" smtClean="0"/>
                        <a:t>HACC Services</a:t>
                      </a:r>
                      <a:r>
                        <a:rPr lang="en-AU" baseline="0" dirty="0" smtClean="0"/>
                        <a:t> Benalla Rural City Council &amp; CHPCP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4"/>
                  </a:ext>
                </a:extLst>
              </a:tr>
              <a:tr h="476894">
                <a:tc>
                  <a:txBody>
                    <a:bodyPr/>
                    <a:lstStyle/>
                    <a:p>
                      <a:pPr marL="285750" indent="-285750">
                        <a:buFont typeface="Wingdings" panose="05000000000000000000" pitchFamily="2" charset="2"/>
                        <a:buChar char="Ø"/>
                      </a:pPr>
                      <a:r>
                        <a:rPr lang="en-AU" dirty="0" smtClean="0"/>
                        <a:t>Research</a:t>
                      </a:r>
                      <a:r>
                        <a:rPr lang="en-AU" baseline="0" dirty="0" smtClean="0"/>
                        <a:t> mentors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5"/>
                  </a:ext>
                </a:extLst>
              </a:tr>
              <a:tr h="476894">
                <a:tc>
                  <a:txBody>
                    <a:bodyPr/>
                    <a:lstStyle/>
                    <a:p>
                      <a:pPr marL="285750" indent="-285750">
                        <a:buFont typeface="Wingdings" panose="05000000000000000000" pitchFamily="2" charset="2"/>
                        <a:buChar char="Ø"/>
                      </a:pPr>
                      <a:r>
                        <a:rPr lang="en-AU" dirty="0" smtClean="0"/>
                        <a:t>Hume Region Food Services Group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6"/>
                  </a:ext>
                </a:extLst>
              </a:tr>
              <a:tr h="476894">
                <a:tc>
                  <a:txBody>
                    <a:bodyPr/>
                    <a:lstStyle/>
                    <a:p>
                      <a:pPr marL="285750" indent="-285750">
                        <a:buFont typeface="Wingdings" panose="05000000000000000000" pitchFamily="2" charset="2"/>
                        <a:buChar char="Ø"/>
                      </a:pPr>
                      <a:r>
                        <a:rPr lang="en-AU" dirty="0" smtClean="0"/>
                        <a:t>DHHS</a:t>
                      </a:r>
                      <a:r>
                        <a:rPr lang="en-AU" baseline="0" dirty="0" smtClean="0"/>
                        <a:t> Hume Region</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7"/>
                  </a:ext>
                </a:extLst>
              </a:tr>
              <a:tr h="476894">
                <a:tc>
                  <a:txBody>
                    <a:bodyPr/>
                    <a:lstStyle/>
                    <a:p>
                      <a:pPr marL="285750" indent="-285750">
                        <a:buFont typeface="Wingdings" panose="05000000000000000000" pitchFamily="2" charset="2"/>
                        <a:buChar char="Ø"/>
                      </a:pPr>
                      <a:r>
                        <a:rPr lang="en-AU" dirty="0" smtClean="0"/>
                        <a:t>Training participants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8"/>
                  </a:ext>
                </a:extLst>
              </a:tr>
            </a:tbl>
          </a:graphicData>
        </a:graphic>
      </p:graphicFrame>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7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755576" y="620688"/>
          <a:ext cx="7488832" cy="4752528"/>
        </p:xfrm>
        <a:graphic>
          <a:graphicData uri="http://schemas.openxmlformats.org/drawingml/2006/table">
            <a:tbl>
              <a:tblPr firstRow="1" bandRow="1">
                <a:tableStyleId>{5C22544A-7EE6-4342-B048-85BDC9FD1C3A}</a:tableStyleId>
              </a:tblPr>
              <a:tblGrid>
                <a:gridCol w="7488832">
                  <a:extLst>
                    <a:ext uri="{9D8B030D-6E8A-4147-A177-3AD203B41FA5}">
                      <a16:colId xmlns="" xmlns:a16="http://schemas.microsoft.com/office/drawing/2014/main" val="20000"/>
                    </a:ext>
                  </a:extLst>
                </a:gridCol>
              </a:tblGrid>
              <a:tr h="1584176">
                <a:tc>
                  <a:txBody>
                    <a:bodyPr/>
                    <a:lstStyle/>
                    <a:p>
                      <a:r>
                        <a:rPr lang="en-AU" dirty="0" smtClean="0"/>
                        <a:t>Session</a:t>
                      </a:r>
                      <a:r>
                        <a:rPr lang="en-AU" baseline="0" dirty="0" smtClean="0"/>
                        <a:t> Three</a:t>
                      </a:r>
                      <a:endParaRPr lang="en-AU" dirty="0"/>
                    </a:p>
                  </a:txBody>
                  <a:tcPr/>
                </a:tc>
                <a:extLst>
                  <a:ext uri="{0D108BD9-81ED-4DB2-BD59-A6C34878D82A}">
                    <a16:rowId xmlns="" xmlns:a16="http://schemas.microsoft.com/office/drawing/2014/main" val="10000"/>
                  </a:ext>
                </a:extLst>
              </a:tr>
              <a:tr h="1584176">
                <a:tc>
                  <a:txBody>
                    <a:bodyPr/>
                    <a:lstStyle/>
                    <a:p>
                      <a:r>
                        <a:rPr lang="en-AU" dirty="0" smtClean="0"/>
                        <a:t>Nutrition Interventions</a:t>
                      </a:r>
                      <a:endParaRPr lang="en-AU" dirty="0"/>
                    </a:p>
                  </a:txBody>
                  <a:tcPr/>
                </a:tc>
                <a:extLst>
                  <a:ext uri="{0D108BD9-81ED-4DB2-BD59-A6C34878D82A}">
                    <a16:rowId xmlns="" xmlns:a16="http://schemas.microsoft.com/office/drawing/2014/main" val="10001"/>
                  </a:ext>
                </a:extLst>
              </a:tr>
              <a:tr h="1584176">
                <a:tc>
                  <a:txBody>
                    <a:bodyPr/>
                    <a:lstStyle/>
                    <a:p>
                      <a:r>
                        <a:rPr lang="en-AU" dirty="0" smtClean="0"/>
                        <a:t>Presented by: </a:t>
                      </a:r>
                    </a:p>
                    <a:p>
                      <a:endParaRPr lang="en-AU" dirty="0" smtClean="0"/>
                    </a:p>
                    <a:p>
                      <a:r>
                        <a:rPr lang="en-AU" dirty="0" smtClean="0"/>
                        <a:t>Alicia</a:t>
                      </a:r>
                      <a:r>
                        <a:rPr lang="en-AU" baseline="0" dirty="0" smtClean="0"/>
                        <a:t> Shirley</a:t>
                      </a:r>
                      <a:endParaRPr lang="en-AU" dirty="0" smtClean="0"/>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651873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418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027"/>
            <a:ext cx="9143999" cy="6848042"/>
          </a:xfrm>
          <a:prstGeom prst="rect">
            <a:avLst/>
          </a:prstGeom>
        </p:spPr>
      </p:pic>
      <p:sp>
        <p:nvSpPr>
          <p:cNvPr id="2" name="TextBox 1"/>
          <p:cNvSpPr txBox="1"/>
          <p:nvPr/>
        </p:nvSpPr>
        <p:spPr>
          <a:xfrm>
            <a:off x="827584" y="692696"/>
            <a:ext cx="7704856" cy="4493538"/>
          </a:xfrm>
          <a:prstGeom prst="rect">
            <a:avLst/>
          </a:prstGeom>
          <a:solidFill>
            <a:schemeClr val="accent4">
              <a:lumMod val="20000"/>
              <a:lumOff val="80000"/>
            </a:schemeClr>
          </a:solidFill>
        </p:spPr>
        <p:txBody>
          <a:bodyPr wrap="square" rtlCol="0">
            <a:spAutoFit/>
          </a:bodyPr>
          <a:lstStyle/>
          <a:p>
            <a:r>
              <a:rPr lang="en-AU" sz="2800" b="1" dirty="0" smtClean="0"/>
              <a:t>Introduction to Allied Health:</a:t>
            </a:r>
            <a:endParaRPr lang="en-AU" dirty="0" smtClean="0"/>
          </a:p>
          <a:p>
            <a:endParaRPr lang="en-AU" dirty="0"/>
          </a:p>
          <a:p>
            <a:endParaRPr lang="en-AU" dirty="0" smtClean="0"/>
          </a:p>
          <a:p>
            <a:r>
              <a:rPr lang="en-AU" sz="2400" dirty="0" smtClean="0"/>
              <a:t>Dietitian</a:t>
            </a:r>
          </a:p>
          <a:p>
            <a:endParaRPr lang="en-AU" sz="2400" dirty="0"/>
          </a:p>
          <a:p>
            <a:r>
              <a:rPr lang="en-AU" sz="2400" dirty="0" smtClean="0"/>
              <a:t>Occupational Therapist (OT)</a:t>
            </a:r>
          </a:p>
          <a:p>
            <a:endParaRPr lang="en-AU" sz="2400" dirty="0"/>
          </a:p>
          <a:p>
            <a:r>
              <a:rPr lang="en-AU" sz="2400" dirty="0" smtClean="0"/>
              <a:t>Physiotherapist (PT)</a:t>
            </a:r>
          </a:p>
          <a:p>
            <a:endParaRPr lang="en-AU" sz="2400" dirty="0"/>
          </a:p>
          <a:p>
            <a:r>
              <a:rPr lang="en-AU" sz="2400" dirty="0" smtClean="0"/>
              <a:t>Speech Pathologist</a:t>
            </a:r>
          </a:p>
          <a:p>
            <a:endParaRPr lang="en-AU" dirty="0"/>
          </a:p>
          <a:p>
            <a:endParaRPr lang="en-AU" dirty="0" smtClean="0"/>
          </a:p>
          <a:p>
            <a:endParaRPr lang="en-AU" dirty="0"/>
          </a:p>
        </p:txBody>
      </p:sp>
    </p:spTree>
    <p:extLst>
      <p:ext uri="{BB962C8B-B14F-4D97-AF65-F5344CB8AC3E}">
        <p14:creationId xmlns:p14="http://schemas.microsoft.com/office/powerpoint/2010/main" val="54775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071" cy="687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nvPr>
        </p:nvGraphicFramePr>
        <p:xfrm>
          <a:off x="611560" y="836712"/>
          <a:ext cx="8208912" cy="4248471"/>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tblGrid>
              <a:tr h="1034632">
                <a:tc gridSpan="2">
                  <a:txBody>
                    <a:bodyPr/>
                    <a:lstStyle/>
                    <a:p>
                      <a:r>
                        <a:rPr lang="en-AU" dirty="0" smtClean="0">
                          <a:solidFill>
                            <a:schemeClr val="tx1">
                              <a:lumMod val="95000"/>
                              <a:lumOff val="5000"/>
                            </a:schemeClr>
                          </a:solidFill>
                        </a:rPr>
                        <a:t>Today’s Training</a:t>
                      </a:r>
                      <a:endParaRPr lang="en-AU" dirty="0">
                        <a:solidFill>
                          <a:schemeClr val="tx1">
                            <a:lumMod val="95000"/>
                            <a:lumOff val="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hMerge="1">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0"/>
                  </a:ext>
                </a:extLst>
              </a:tr>
              <a:tr h="799889">
                <a:tc>
                  <a:txBody>
                    <a:bodyPr/>
                    <a:lstStyle/>
                    <a:p>
                      <a:r>
                        <a:rPr lang="en-AU" sz="1600" dirty="0" smtClean="0"/>
                        <a:t>Session One</a:t>
                      </a:r>
                      <a:endParaRPr lang="en-AU" sz="1600"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tx1">
                              <a:lumMod val="95000"/>
                              <a:lumOff val="5000"/>
                            </a:schemeClr>
                          </a:solidFill>
                        </a:rPr>
                        <a:t>The role of nutrition in older</a:t>
                      </a:r>
                      <a:r>
                        <a:rPr lang="en-AU" sz="1600" baseline="0" dirty="0" smtClean="0">
                          <a:solidFill>
                            <a:schemeClr val="tx1">
                              <a:lumMod val="95000"/>
                              <a:lumOff val="5000"/>
                            </a:schemeClr>
                          </a:solidFill>
                        </a:rPr>
                        <a:t> people:</a:t>
                      </a:r>
                      <a:endParaRPr lang="en-AU" sz="1600" dirty="0" smtClean="0">
                        <a:solidFill>
                          <a:schemeClr val="tx1">
                            <a:lumMod val="95000"/>
                            <a:lumOff val="5000"/>
                          </a:schemeClr>
                        </a:solidFill>
                      </a:endParaRPr>
                    </a:p>
                    <a:p>
                      <a:endParaRPr lang="en-AU" sz="16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xmlns="" val="10001"/>
                  </a:ext>
                </a:extLst>
              </a:tr>
              <a:tr h="799889">
                <a:tc>
                  <a:txBody>
                    <a:bodyPr/>
                    <a:lstStyle/>
                    <a:p>
                      <a:r>
                        <a:rPr lang="en-AU" sz="1600" dirty="0" smtClean="0"/>
                        <a:t>Session Two</a:t>
                      </a:r>
                      <a:endParaRPr lang="en-AU" sz="1600" dirty="0"/>
                    </a:p>
                  </a:txBody>
                  <a:tcPr>
                    <a:lnL w="12700" cap="flat" cmpd="sng" algn="ctr">
                      <a:noFill/>
                      <a:prstDash val="solid"/>
                      <a:round/>
                      <a:headEnd type="none" w="med" len="med"/>
                      <a:tailEnd type="none" w="med" len="med"/>
                    </a:lnL>
                    <a:solidFill>
                      <a:schemeClr val="accent3">
                        <a:lumMod val="20000"/>
                        <a:lumOff val="80000"/>
                      </a:schemeClr>
                    </a:solidFill>
                  </a:tcPr>
                </a:tc>
                <a:tc>
                  <a:txBody>
                    <a:bodyPr/>
                    <a:lstStyle/>
                    <a:p>
                      <a:r>
                        <a:rPr lang="en-AU" sz="1600" dirty="0" smtClean="0"/>
                        <a:t>Identifying nutritional risk</a:t>
                      </a:r>
                      <a:endParaRPr lang="en-AU" sz="1600" dirty="0"/>
                    </a:p>
                  </a:txBody>
                  <a:tcPr>
                    <a:lnR w="12700" cap="flat" cmpd="sng" algn="ctr">
                      <a:no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2"/>
                  </a:ext>
                </a:extLst>
              </a:tr>
              <a:tr h="799889">
                <a:tc>
                  <a:txBody>
                    <a:bodyPr/>
                    <a:lstStyle/>
                    <a:p>
                      <a:r>
                        <a:rPr lang="en-AU" sz="1600" dirty="0" smtClean="0"/>
                        <a:t>Session Three</a:t>
                      </a:r>
                      <a:endParaRPr lang="en-AU" sz="1600" dirty="0"/>
                    </a:p>
                  </a:txBody>
                  <a:tcPr>
                    <a:lnL w="12700" cap="flat" cmpd="sng" algn="ctr">
                      <a:noFill/>
                      <a:prstDash val="solid"/>
                      <a:round/>
                      <a:headEnd type="none" w="med" len="med"/>
                      <a:tailEnd type="none" w="med" len="med"/>
                    </a:lnL>
                    <a:solidFill>
                      <a:schemeClr val="accent3">
                        <a:lumMod val="20000"/>
                        <a:lumOff val="80000"/>
                      </a:schemeClr>
                    </a:solidFill>
                  </a:tcPr>
                </a:tc>
                <a:tc>
                  <a:txBody>
                    <a:bodyPr/>
                    <a:lstStyle/>
                    <a:p>
                      <a:r>
                        <a:rPr lang="en-AU" sz="1600" dirty="0" smtClean="0"/>
                        <a:t>Nutrition</a:t>
                      </a:r>
                      <a:r>
                        <a:rPr lang="en-AU" sz="1600" baseline="0" dirty="0" smtClean="0"/>
                        <a:t> interventions</a:t>
                      </a:r>
                      <a:endParaRPr lang="en-AU" sz="1600" dirty="0"/>
                    </a:p>
                  </a:txBody>
                  <a:tcPr>
                    <a:lnR w="12700" cap="flat" cmpd="sng" algn="ctr">
                      <a:no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3"/>
                  </a:ext>
                </a:extLst>
              </a:tr>
              <a:tr h="814172">
                <a:tc>
                  <a:txBody>
                    <a:bodyPr/>
                    <a:lstStyle/>
                    <a:p>
                      <a:r>
                        <a:rPr lang="en-AU" sz="1600" dirty="0" smtClean="0"/>
                        <a:t>Session Four</a:t>
                      </a:r>
                      <a:endParaRPr lang="en-AU" sz="1600" dirty="0"/>
                    </a:p>
                  </a:txBody>
                  <a:tcPr>
                    <a:lnL w="12700" cap="flat" cmpd="sng" algn="ctr">
                      <a:noFill/>
                      <a:prstDash val="solid"/>
                      <a:round/>
                      <a:headEnd type="none" w="med" len="med"/>
                      <a:tailEnd type="none" w="med" len="med"/>
                    </a:lnL>
                    <a:solidFill>
                      <a:schemeClr val="accent3">
                        <a:lumMod val="20000"/>
                        <a:lumOff val="80000"/>
                      </a:schemeClr>
                    </a:solidFill>
                  </a:tcPr>
                </a:tc>
                <a:tc>
                  <a:txBody>
                    <a:bodyPr/>
                    <a:lstStyle/>
                    <a:p>
                      <a:r>
                        <a:rPr lang="en-AU" sz="1600" dirty="0" smtClean="0"/>
                        <a:t>Investigating Capacity to Access</a:t>
                      </a:r>
                      <a:r>
                        <a:rPr lang="en-AU" sz="1600" baseline="0" dirty="0" smtClean="0"/>
                        <a:t> Nutrition</a:t>
                      </a:r>
                      <a:endParaRPr lang="en-AU" sz="1600" dirty="0"/>
                    </a:p>
                  </a:txBody>
                  <a:tcPr>
                    <a:lnR w="12700" cap="flat" cmpd="sng" algn="ctr">
                      <a:no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184816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2621"/>
          </a:xfrm>
          <a:prstGeom prst="rect">
            <a:avLst/>
          </a:prstGeom>
        </p:spPr>
      </p:pic>
    </p:spTree>
    <p:extLst>
      <p:ext uri="{BB962C8B-B14F-4D97-AF65-F5344CB8AC3E}">
        <p14:creationId xmlns:p14="http://schemas.microsoft.com/office/powerpoint/2010/main" val="3652973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745"/>
            <a:ext cx="9164736" cy="6957392"/>
          </a:xfrm>
          <a:prstGeom prst="rect">
            <a:avLst/>
          </a:prstGeom>
        </p:spPr>
      </p:pic>
    </p:spTree>
    <p:extLst>
      <p:ext uri="{BB962C8B-B14F-4D97-AF65-F5344CB8AC3E}">
        <p14:creationId xmlns:p14="http://schemas.microsoft.com/office/powerpoint/2010/main" val="2750557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73159" cy="6893591"/>
          </a:xfrm>
          <a:prstGeom prst="rect">
            <a:avLst/>
          </a:prstGeom>
        </p:spPr>
      </p:pic>
    </p:spTree>
    <p:extLst>
      <p:ext uri="{BB962C8B-B14F-4D97-AF65-F5344CB8AC3E}">
        <p14:creationId xmlns:p14="http://schemas.microsoft.com/office/powerpoint/2010/main" val="3401446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6" y="12793"/>
            <a:ext cx="9140513" cy="6876454"/>
          </a:xfrm>
          <a:prstGeom prst="rect">
            <a:avLst/>
          </a:prstGeom>
        </p:spPr>
      </p:pic>
    </p:spTree>
    <p:extLst>
      <p:ext uri="{BB962C8B-B14F-4D97-AF65-F5344CB8AC3E}">
        <p14:creationId xmlns:p14="http://schemas.microsoft.com/office/powerpoint/2010/main" val="3585325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718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00" y="2924944"/>
            <a:ext cx="2285063" cy="29047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161" y="188640"/>
            <a:ext cx="3342117" cy="250658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88" y="2695228"/>
            <a:ext cx="2844144" cy="2844144"/>
          </a:xfrm>
          <a:prstGeom prst="rect">
            <a:avLst/>
          </a:prstGeom>
        </p:spPr>
      </p:pic>
    </p:spTree>
    <p:extLst>
      <p:ext uri="{BB962C8B-B14F-4D97-AF65-F5344CB8AC3E}">
        <p14:creationId xmlns:p14="http://schemas.microsoft.com/office/powerpoint/2010/main" val="1369639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645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736484"/>
            <a:ext cx="3542593" cy="4608512"/>
          </a:xfrm>
          <a:prstGeom prst="rect">
            <a:avLst/>
          </a:prstGeom>
        </p:spPr>
      </p:pic>
    </p:spTree>
    <p:extLst>
      <p:ext uri="{BB962C8B-B14F-4D97-AF65-F5344CB8AC3E}">
        <p14:creationId xmlns:p14="http://schemas.microsoft.com/office/powerpoint/2010/main" val="3105547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84970" y="1315162"/>
            <a:ext cx="4155083" cy="3986046"/>
          </a:xfrm>
          <a:prstGeom prst="rect">
            <a:avLst/>
          </a:prstGeom>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0" y="6000750"/>
            <a:ext cx="913512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881" y="44624"/>
            <a:ext cx="9135120" cy="584775"/>
          </a:xfrm>
          <a:prstGeom prst="rect">
            <a:avLst/>
          </a:prstGeom>
          <a:noFill/>
        </p:spPr>
        <p:txBody>
          <a:bodyPr wrap="square" rtlCol="0">
            <a:spAutoFit/>
          </a:bodyPr>
          <a:lstStyle/>
          <a:p>
            <a:r>
              <a:rPr lang="en-AU" sz="3200" dirty="0" smtClean="0">
                <a:solidFill>
                  <a:prstClr val="black"/>
                </a:solidFill>
              </a:rPr>
              <a:t>Physical issues </a:t>
            </a:r>
            <a:r>
              <a:rPr lang="en-AU" sz="2000" dirty="0" smtClean="0">
                <a:solidFill>
                  <a:prstClr val="black"/>
                </a:solidFill>
              </a:rPr>
              <a:t>– </a:t>
            </a:r>
            <a:r>
              <a:rPr lang="en-AU" dirty="0" smtClean="0">
                <a:solidFill>
                  <a:prstClr val="black"/>
                </a:solidFill>
              </a:rPr>
              <a:t>what are some of the challenges older people face in their homes</a:t>
            </a:r>
            <a:endParaRPr lang="en-AU" dirty="0">
              <a:solidFill>
                <a:prstClr val="black"/>
              </a:solidFill>
            </a:endParaRP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495" r="16082" b="16016"/>
          <a:stretch/>
        </p:blipFill>
        <p:spPr bwMode="auto">
          <a:xfrm>
            <a:off x="179512" y="1315162"/>
            <a:ext cx="4396929" cy="398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860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80512" cy="6874157"/>
            <a:chOff x="0" y="-1"/>
            <a:chExt cx="9180512" cy="6874157"/>
          </a:xfrm>
        </p:grpSpPr>
        <p:pic>
          <p:nvPicPr>
            <p:cNvPr id="2" name="Picture 1"/>
            <p:cNvPicPr>
              <a:picLocks noChangeAspect="1"/>
            </p:cNvPicPr>
            <p:nvPr/>
          </p:nvPicPr>
          <p:blipFill>
            <a:blip r:embed="rId3"/>
            <a:stretch>
              <a:fillRect/>
            </a:stretch>
          </p:blipFill>
          <p:spPr>
            <a:xfrm>
              <a:off x="0" y="-1"/>
              <a:ext cx="9180512" cy="6874157"/>
            </a:xfrm>
            <a:prstGeom prst="rect">
              <a:avLst/>
            </a:prstGeom>
          </p:spPr>
        </p:pic>
        <p:pic>
          <p:nvPicPr>
            <p:cNvPr id="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3923928" y="980728"/>
              <a:ext cx="4939422" cy="4411990"/>
            </a:xfrm>
            <a:prstGeom prst="rect">
              <a:avLst/>
            </a:prstGeom>
            <a:noFill/>
            <a:ln>
              <a:noFill/>
            </a:ln>
          </p:spPr>
        </p:pic>
      </p:grpSp>
    </p:spTree>
    <p:extLst>
      <p:ext uri="{BB962C8B-B14F-4D97-AF65-F5344CB8AC3E}">
        <p14:creationId xmlns:p14="http://schemas.microsoft.com/office/powerpoint/2010/main" val="1491198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921"/>
            <a:ext cx="9143999" cy="6871844"/>
          </a:xfrm>
          <a:prstGeom prst="rect">
            <a:avLst/>
          </a:prstGeom>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444" y="4149080"/>
            <a:ext cx="4583112"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411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1413481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5454084"/>
            <a:ext cx="9144000" cy="1403917"/>
          </a:xfrm>
          <a:prstGeom prst="rect">
            <a:avLst/>
          </a:prstGeom>
        </p:spPr>
      </p:pic>
      <p:pic>
        <p:nvPicPr>
          <p:cNvPr id="6" name="Picture 5"/>
          <p:cNvPicPr>
            <a:picLocks noChangeAspect="1"/>
          </p:cNvPicPr>
          <p:nvPr/>
        </p:nvPicPr>
        <p:blipFill>
          <a:blip r:embed="rId4"/>
          <a:stretch>
            <a:fillRect/>
          </a:stretch>
        </p:blipFill>
        <p:spPr>
          <a:xfrm>
            <a:off x="0" y="-9789"/>
            <a:ext cx="9144000" cy="4386434"/>
          </a:xfrm>
          <a:prstGeom prst="rect">
            <a:avLst/>
          </a:prstGeom>
        </p:spPr>
      </p:pic>
      <p:pic>
        <p:nvPicPr>
          <p:cNvPr id="7" name="Picture 6"/>
          <p:cNvPicPr>
            <a:picLocks noChangeAspect="1"/>
          </p:cNvPicPr>
          <p:nvPr/>
        </p:nvPicPr>
        <p:blipFill>
          <a:blip r:embed="rId5"/>
          <a:stretch>
            <a:fillRect/>
          </a:stretch>
        </p:blipFill>
        <p:spPr>
          <a:xfrm>
            <a:off x="0" y="4376644"/>
            <a:ext cx="9144000" cy="1104900"/>
          </a:xfrm>
          <a:prstGeom prst="rect">
            <a:avLst/>
          </a:prstGeom>
        </p:spPr>
      </p:pic>
    </p:spTree>
    <p:extLst>
      <p:ext uri="{BB962C8B-B14F-4D97-AF65-F5344CB8AC3E}">
        <p14:creationId xmlns:p14="http://schemas.microsoft.com/office/powerpoint/2010/main" val="3759063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38"/>
            <a:ext cx="9144000" cy="6879077"/>
          </a:xfrm>
          <a:prstGeom prst="rect">
            <a:avLst/>
          </a:prstGeom>
        </p:spPr>
      </p:pic>
    </p:spTree>
    <p:extLst>
      <p:ext uri="{BB962C8B-B14F-4D97-AF65-F5344CB8AC3E}">
        <p14:creationId xmlns:p14="http://schemas.microsoft.com/office/powerpoint/2010/main" val="3429517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 y="-12403"/>
            <a:ext cx="9168071" cy="687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467544" y="764704"/>
          <a:ext cx="8448600" cy="3816424"/>
        </p:xfrm>
        <a:graphic>
          <a:graphicData uri="http://schemas.openxmlformats.org/drawingml/2006/table">
            <a:tbl>
              <a:tblPr firstRow="1" bandRow="1">
                <a:tableStyleId>{5C22544A-7EE6-4342-B048-85BDC9FD1C3A}</a:tableStyleId>
              </a:tblPr>
              <a:tblGrid>
                <a:gridCol w="8448600"/>
              </a:tblGrid>
              <a:tr h="477053">
                <a:tc>
                  <a:txBody>
                    <a:bodyPr/>
                    <a:lstStyle/>
                    <a:p>
                      <a:r>
                        <a:rPr lang="en-AU" b="1" dirty="0" smtClean="0">
                          <a:solidFill>
                            <a:schemeClr val="tx1"/>
                          </a:solidFill>
                        </a:rPr>
                        <a:t>ACKNOWLEDGEMENTS – EATING</a:t>
                      </a:r>
                      <a:r>
                        <a:rPr lang="en-AU" b="1" baseline="0" dirty="0" smtClean="0">
                          <a:solidFill>
                            <a:schemeClr val="tx1"/>
                          </a:solidFill>
                        </a:rPr>
                        <a:t> FOR INDEPENDENCE PROJECT 2016</a:t>
                      </a:r>
                      <a:endParaRPr lang="en-AU" b="1" dirty="0">
                        <a:solidFill>
                          <a:schemeClr val="tx1"/>
                        </a:solidFill>
                      </a:endParaRPr>
                    </a:p>
                  </a:txBody>
                  <a:tcPr>
                    <a:solidFill>
                      <a:schemeClr val="accent3">
                        <a:lumMod val="40000"/>
                        <a:lumOff val="60000"/>
                      </a:schemeClr>
                    </a:solidFill>
                  </a:tcPr>
                </a:tc>
              </a:tr>
              <a:tr h="477053">
                <a:tc>
                  <a:txBody>
                    <a:bodyPr/>
                    <a:lstStyle/>
                    <a:p>
                      <a:pPr marL="285750" indent="-285750">
                        <a:buFont typeface="Wingdings" panose="05000000000000000000" pitchFamily="2" charset="2"/>
                        <a:buChar char="Ø"/>
                      </a:pPr>
                      <a:r>
                        <a:rPr lang="en-AU" dirty="0" smtClean="0"/>
                        <a:t>Project</a:t>
                      </a:r>
                      <a:r>
                        <a:rPr lang="en-AU" baseline="0" dirty="0" smtClean="0"/>
                        <a:t> steering committee</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HACC Allied</a:t>
                      </a:r>
                      <a:r>
                        <a:rPr lang="en-AU" baseline="0" dirty="0" smtClean="0"/>
                        <a:t> Health past and present</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HACC Services Benalla Rural City Council</a:t>
                      </a:r>
                      <a:r>
                        <a:rPr lang="en-AU" baseline="0" dirty="0" smtClean="0"/>
                        <a:t> &amp; CHPCP</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Research mentors</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Hume Region Food Services</a:t>
                      </a:r>
                      <a:r>
                        <a:rPr lang="en-AU" baseline="0" dirty="0" smtClean="0"/>
                        <a:t> Group</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DHHS Hume Region</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Training participants</a:t>
                      </a:r>
                      <a:endParaRPr lang="en-AU" dirty="0"/>
                    </a:p>
                  </a:txBody>
                  <a:tcPr>
                    <a:solidFill>
                      <a:schemeClr val="accent3">
                        <a:lumMod val="20000"/>
                        <a:lumOff val="80000"/>
                      </a:schemeClr>
                    </a:solidFill>
                  </a:tcPr>
                </a:tc>
              </a:tr>
            </a:tbl>
          </a:graphicData>
        </a:graphic>
      </p:graphicFrame>
    </p:spTree>
    <p:extLst>
      <p:ext uri="{BB962C8B-B14F-4D97-AF65-F5344CB8AC3E}">
        <p14:creationId xmlns:p14="http://schemas.microsoft.com/office/powerpoint/2010/main" val="4162084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7" y="0"/>
            <a:ext cx="91456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21353868"/>
              </p:ext>
            </p:extLst>
          </p:nvPr>
        </p:nvGraphicFramePr>
        <p:xfrm>
          <a:off x="539552" y="980730"/>
          <a:ext cx="8208912" cy="4325902"/>
        </p:xfrm>
        <a:graphic>
          <a:graphicData uri="http://schemas.openxmlformats.org/drawingml/2006/table">
            <a:tbl>
              <a:tblPr firstRow="1" bandRow="1">
                <a:tableStyleId>{5C22544A-7EE6-4342-B048-85BDC9FD1C3A}</a:tableStyleId>
              </a:tblPr>
              <a:tblGrid>
                <a:gridCol w="8208912"/>
              </a:tblGrid>
              <a:tr h="476894">
                <a:tc>
                  <a:txBody>
                    <a:bodyPr/>
                    <a:lstStyle/>
                    <a:p>
                      <a:r>
                        <a:rPr lang="en-AU" dirty="0" smtClean="0">
                          <a:solidFill>
                            <a:schemeClr val="tx1">
                              <a:lumMod val="95000"/>
                              <a:lumOff val="5000"/>
                            </a:schemeClr>
                          </a:solidFill>
                        </a:rPr>
                        <a:t>EATING FOR INDEPENDENCE - 2016</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20000"/>
                        <a:lumOff val="80000"/>
                      </a:schemeClr>
                    </a:solidFill>
                  </a:tcPr>
                </a:tc>
              </a:tr>
              <a:tr h="476894">
                <a:tc>
                  <a:txBody>
                    <a:bodyPr/>
                    <a:lstStyle/>
                    <a:p>
                      <a:r>
                        <a:rPr lang="en-AU" dirty="0" smtClean="0">
                          <a:solidFill>
                            <a:schemeClr val="tx1">
                              <a:lumMod val="95000"/>
                              <a:lumOff val="5000"/>
                            </a:schemeClr>
                          </a:solidFill>
                        </a:rPr>
                        <a:t>ACKNOWLEDGEMENTS</a:t>
                      </a:r>
                      <a:endParaRPr lang="en-AU"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5056">
                <a:tc>
                  <a:txBody>
                    <a:bodyPr/>
                    <a:lstStyle/>
                    <a:p>
                      <a:pPr marL="285750" indent="-285750">
                        <a:buFont typeface="Wingdings" panose="05000000000000000000" pitchFamily="2" charset="2"/>
                        <a:buChar char="Ø"/>
                      </a:pPr>
                      <a:r>
                        <a:rPr lang="en-AU" dirty="0" smtClean="0"/>
                        <a:t>Project</a:t>
                      </a:r>
                      <a:r>
                        <a:rPr lang="en-AU" baseline="0" dirty="0" smtClean="0"/>
                        <a:t> 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51258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AU" baseline="0" dirty="0" smtClean="0"/>
                        <a:t>HACC Allied Health past and present</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HACC Services</a:t>
                      </a:r>
                      <a:r>
                        <a:rPr lang="en-AU" baseline="0" dirty="0" smtClean="0"/>
                        <a:t> Benalla Rural City Council &amp; CHPCP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Research</a:t>
                      </a:r>
                      <a:r>
                        <a:rPr lang="en-AU" baseline="0" dirty="0" smtClean="0"/>
                        <a:t> mentors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Hume Region Food Services Group</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DHHS</a:t>
                      </a:r>
                      <a:r>
                        <a:rPr lang="en-AU" baseline="0" dirty="0" smtClean="0"/>
                        <a:t> Hume Region</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r>
              <a:tr h="476894">
                <a:tc>
                  <a:txBody>
                    <a:bodyPr/>
                    <a:lstStyle/>
                    <a:p>
                      <a:pPr marL="285750" indent="-285750">
                        <a:buFont typeface="Wingdings" panose="05000000000000000000" pitchFamily="2" charset="2"/>
                        <a:buChar char="Ø"/>
                      </a:pPr>
                      <a:r>
                        <a:rPr lang="en-AU" dirty="0" smtClean="0"/>
                        <a:t>Training participants</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7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831467325"/>
              </p:ext>
            </p:extLst>
          </p:nvPr>
        </p:nvGraphicFramePr>
        <p:xfrm>
          <a:off x="755576" y="620688"/>
          <a:ext cx="7488832" cy="4752528"/>
        </p:xfrm>
        <a:graphic>
          <a:graphicData uri="http://schemas.openxmlformats.org/drawingml/2006/table">
            <a:tbl>
              <a:tblPr firstRow="1" bandRow="1">
                <a:tableStyleId>{5C22544A-7EE6-4342-B048-85BDC9FD1C3A}</a:tableStyleId>
              </a:tblPr>
              <a:tblGrid>
                <a:gridCol w="7488832"/>
              </a:tblGrid>
              <a:tr h="1584176">
                <a:tc>
                  <a:txBody>
                    <a:bodyPr/>
                    <a:lstStyle/>
                    <a:p>
                      <a:r>
                        <a:rPr lang="en-AU" dirty="0" smtClean="0"/>
                        <a:t>Session</a:t>
                      </a:r>
                      <a:r>
                        <a:rPr lang="en-AU" baseline="0" dirty="0" smtClean="0"/>
                        <a:t> Four</a:t>
                      </a:r>
                      <a:endParaRPr lang="en-AU" dirty="0"/>
                    </a:p>
                  </a:txBody>
                  <a:tcPr/>
                </a:tc>
              </a:tr>
              <a:tr h="1584176">
                <a:tc>
                  <a:txBody>
                    <a:bodyPr/>
                    <a:lstStyle/>
                    <a:p>
                      <a:r>
                        <a:rPr lang="en-AU" dirty="0" smtClean="0"/>
                        <a:t>Investigating</a:t>
                      </a:r>
                      <a:r>
                        <a:rPr lang="en-AU" baseline="0" dirty="0" smtClean="0"/>
                        <a:t> Capacity to Access Nutrition</a:t>
                      </a:r>
                      <a:endParaRPr lang="en-AU" dirty="0"/>
                    </a:p>
                  </a:txBody>
                  <a:tcPr/>
                </a:tc>
              </a:tr>
              <a:tr h="1584176">
                <a:tc>
                  <a:txBody>
                    <a:bodyPr/>
                    <a:lstStyle/>
                    <a:p>
                      <a:r>
                        <a:rPr lang="en-AU" dirty="0" smtClean="0"/>
                        <a:t>Presented by: </a:t>
                      </a:r>
                    </a:p>
                    <a:p>
                      <a:endParaRPr lang="en-AU" dirty="0" smtClean="0"/>
                    </a:p>
                    <a:p>
                      <a:r>
                        <a:rPr lang="en-AU" dirty="0" smtClean="0"/>
                        <a:t>Natalie</a:t>
                      </a:r>
                      <a:r>
                        <a:rPr lang="en-AU" baseline="0" dirty="0" smtClean="0"/>
                        <a:t> Sutton</a:t>
                      </a:r>
                      <a:endParaRPr lang="en-AU" dirty="0" smtClean="0"/>
                    </a:p>
                  </a:txBody>
                  <a:tcPr/>
                </a:tc>
              </a:tr>
            </a:tbl>
          </a:graphicData>
        </a:graphic>
      </p:graphicFrame>
    </p:spTree>
    <p:extLst>
      <p:ext uri="{BB962C8B-B14F-4D97-AF65-F5344CB8AC3E}">
        <p14:creationId xmlns:p14="http://schemas.microsoft.com/office/powerpoint/2010/main" val="2066022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2" y="0"/>
            <a:ext cx="9164492" cy="688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086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151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3212976"/>
            <a:ext cx="7776864" cy="400110"/>
          </a:xfrm>
          <a:prstGeom prst="rect">
            <a:avLst/>
          </a:prstGeom>
          <a:noFill/>
        </p:spPr>
        <p:txBody>
          <a:bodyPr wrap="square" rtlCol="0">
            <a:spAutoFit/>
          </a:bodyPr>
          <a:lstStyle/>
          <a:p>
            <a:r>
              <a:rPr lang="en-AU" dirty="0" smtClean="0"/>
              <a:t>      </a:t>
            </a:r>
            <a:r>
              <a:rPr lang="en-AU" sz="2000" dirty="0" smtClean="0"/>
              <a:t>3</a:t>
            </a:r>
            <a:r>
              <a:rPr lang="en-AU" dirty="0" smtClean="0"/>
              <a:t>.</a:t>
            </a:r>
            <a:endParaRPr lang="en-A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3" y="0"/>
            <a:ext cx="92190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124" y="3222322"/>
            <a:ext cx="289850" cy="377921"/>
          </a:xfrm>
          <a:prstGeom prst="rect">
            <a:avLst/>
          </a:prstGeom>
        </p:spPr>
      </p:pic>
    </p:spTree>
    <p:extLst>
      <p:ext uri="{BB962C8B-B14F-4D97-AF65-F5344CB8AC3E}">
        <p14:creationId xmlns:p14="http://schemas.microsoft.com/office/powerpoint/2010/main" val="11040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44"/>
            <a:ext cx="9179496" cy="690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287660847"/>
              </p:ext>
            </p:extLst>
          </p:nvPr>
        </p:nvGraphicFramePr>
        <p:xfrm>
          <a:off x="755576" y="908720"/>
          <a:ext cx="7488832" cy="4032452"/>
        </p:xfrm>
        <a:graphic>
          <a:graphicData uri="http://schemas.openxmlformats.org/drawingml/2006/table">
            <a:tbl>
              <a:tblPr firstRow="1" bandRow="1">
                <a:tableStyleId>{5C22544A-7EE6-4342-B048-85BDC9FD1C3A}</a:tableStyleId>
              </a:tblPr>
              <a:tblGrid>
                <a:gridCol w="1872208"/>
                <a:gridCol w="1872208"/>
                <a:gridCol w="1872208"/>
                <a:gridCol w="1872208"/>
              </a:tblGrid>
              <a:tr h="1008113">
                <a:tc gridSpan="3">
                  <a:txBody>
                    <a:bodyPr/>
                    <a:lstStyle/>
                    <a:p>
                      <a:r>
                        <a:rPr lang="en-AU" dirty="0" smtClean="0"/>
                        <a:t>Case</a:t>
                      </a:r>
                      <a:r>
                        <a:rPr lang="en-AU" baseline="0" dirty="0" smtClean="0"/>
                        <a:t> Study:  Pedro</a:t>
                      </a:r>
                      <a:endParaRPr lang="en-AU" dirty="0"/>
                    </a:p>
                  </a:txBody>
                  <a:tcPr>
                    <a:solidFill>
                      <a:schemeClr val="accent3">
                        <a:lumMod val="60000"/>
                        <a:lumOff val="40000"/>
                      </a:schemeClr>
                    </a:solidFill>
                  </a:tcPr>
                </a:tc>
                <a:tc hMerge="1">
                  <a:txBody>
                    <a:bodyPr/>
                    <a:lstStyle/>
                    <a:p>
                      <a:endParaRPr lang="en-AU" dirty="0"/>
                    </a:p>
                  </a:txBody>
                  <a:tcPr/>
                </a:tc>
                <a:tc hMerge="1">
                  <a:txBody>
                    <a:bodyPr/>
                    <a:lstStyle/>
                    <a:p>
                      <a:endParaRPr lang="en-AU" dirty="0"/>
                    </a:p>
                  </a:txBody>
                  <a:tcPr/>
                </a:tc>
                <a:tc>
                  <a:txBody>
                    <a:bodyPr/>
                    <a:lstStyle/>
                    <a:p>
                      <a:endParaRPr lang="en-AU" dirty="0"/>
                    </a:p>
                  </a:txBody>
                  <a:tcPr>
                    <a:solidFill>
                      <a:schemeClr val="accent3">
                        <a:lumMod val="60000"/>
                        <a:lumOff val="40000"/>
                      </a:schemeClr>
                    </a:solidFill>
                  </a:tcPr>
                </a:tc>
              </a:tr>
              <a:tr h="1008113">
                <a:tc gridSpan="3">
                  <a:txBody>
                    <a:bodyPr/>
                    <a:lstStyle/>
                    <a:p>
                      <a:r>
                        <a:rPr lang="en-AU" dirty="0" smtClean="0"/>
                        <a:t>No weight</a:t>
                      </a:r>
                      <a:r>
                        <a:rPr lang="en-AU" baseline="0" dirty="0" smtClean="0"/>
                        <a:t> loss or appetite = 0</a:t>
                      </a:r>
                    </a:p>
                    <a:p>
                      <a:r>
                        <a:rPr lang="en-AU" baseline="0" dirty="0" smtClean="0">
                          <a:solidFill>
                            <a:srgbClr val="FF0000"/>
                          </a:solidFill>
                        </a:rPr>
                        <a:t>Unlikely to be at malnutrition risk</a:t>
                      </a:r>
                      <a:endParaRPr lang="en-AU" dirty="0">
                        <a:solidFill>
                          <a:srgbClr val="FF0000"/>
                        </a:solidFill>
                      </a:endParaRP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AU" dirty="0"/>
                    </a:p>
                  </a:txBody>
                  <a:tcPr/>
                </a:tc>
                <a:tc hMerge="1">
                  <a:txBody>
                    <a:bodyPr/>
                    <a:lstStyle/>
                    <a:p>
                      <a:endParaRPr lang="en-AU" dirty="0"/>
                    </a:p>
                  </a:txBody>
                  <a:tcPr/>
                </a:tc>
                <a:tc>
                  <a:txBody>
                    <a:bodyPr/>
                    <a:lstStyle/>
                    <a:p>
                      <a:endParaRPr lang="en-AU" dirty="0">
                        <a:solidFill>
                          <a:srgbClr val="FF0000"/>
                        </a:solidFill>
                      </a:endParaRP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r>
              <a:tr h="1008113">
                <a:tc>
                  <a:txBody>
                    <a:bodyPr/>
                    <a:lstStyle/>
                    <a:p>
                      <a:r>
                        <a:rPr lang="en-AU" dirty="0" smtClean="0"/>
                        <a:t>Recently</a:t>
                      </a:r>
                      <a:r>
                        <a:rPr lang="en-AU" baseline="0" dirty="0" smtClean="0"/>
                        <a:t> lost partner = 2</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AU" dirty="0" smtClean="0"/>
                        <a:t>Diet =</a:t>
                      </a:r>
                      <a:r>
                        <a:rPr lang="en-AU" baseline="0" dirty="0" smtClean="0"/>
                        <a:t> 1</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AU" dirty="0" smtClean="0"/>
                        <a:t>Score</a:t>
                      </a:r>
                      <a:r>
                        <a:rPr lang="en-AU" baseline="0" dirty="0" smtClean="0"/>
                        <a:t> of 3</a:t>
                      </a: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1008113">
                <a:tc gridSpan="3">
                  <a:txBody>
                    <a:bodyPr/>
                    <a:lstStyle/>
                    <a:p>
                      <a:r>
                        <a:rPr lang="en-AU" dirty="0" smtClean="0">
                          <a:solidFill>
                            <a:srgbClr val="FF0000"/>
                          </a:solidFill>
                        </a:rPr>
                        <a:t>Potential</a:t>
                      </a:r>
                      <a:r>
                        <a:rPr lang="en-AU" baseline="0" dirty="0" smtClean="0">
                          <a:solidFill>
                            <a:srgbClr val="FF0000"/>
                          </a:solidFill>
                        </a:rPr>
                        <a:t> for nutritional risk </a:t>
                      </a:r>
                      <a:r>
                        <a:rPr lang="en-AU" baseline="0" dirty="0" smtClean="0"/>
                        <a:t>is likely</a:t>
                      </a:r>
                      <a:endParaRPr lang="en-AU" dirty="0"/>
                    </a:p>
                  </a:txBody>
                  <a:tcPr>
                    <a:lnT w="12700" cap="flat" cmpd="sng" algn="ctr">
                      <a:solidFill>
                        <a:schemeClr val="tx1"/>
                      </a:solidFill>
                      <a:prstDash val="solid"/>
                      <a:round/>
                      <a:headEnd type="none" w="med" len="med"/>
                      <a:tailEnd type="none" w="med" len="med"/>
                    </a:lnT>
                    <a:solidFill>
                      <a:schemeClr val="accent3">
                        <a:lumMod val="20000"/>
                        <a:lumOff val="80000"/>
                      </a:schemeClr>
                    </a:solidFill>
                  </a:tcPr>
                </a:tc>
                <a:tc hMerge="1">
                  <a:txBody>
                    <a:bodyPr/>
                    <a:lstStyle/>
                    <a:p>
                      <a:endParaRPr lang="en-AU" dirty="0"/>
                    </a:p>
                  </a:txBody>
                  <a:tcPr/>
                </a:tc>
                <a:tc hMerge="1">
                  <a:txBody>
                    <a:bodyPr/>
                    <a:lstStyle/>
                    <a:p>
                      <a:endParaRPr lang="en-AU" dirty="0"/>
                    </a:p>
                  </a:txBody>
                  <a:tcPr/>
                </a:tc>
                <a:tc>
                  <a:txBody>
                    <a:bodyPr/>
                    <a:lstStyle/>
                    <a:p>
                      <a:endParaRPr lang="en-AU" dirty="0"/>
                    </a:p>
                  </a:txBody>
                  <a:tcPr>
                    <a:lnT w="12700" cap="flat" cmpd="sng" algn="ctr">
                      <a:solidFill>
                        <a:schemeClr val="tx1"/>
                      </a:solidFill>
                      <a:prstDash val="solid"/>
                      <a:round/>
                      <a:headEnd type="none" w="med" len="med"/>
                      <a:tailEnd type="none" w="med" len="med"/>
                    </a:lnT>
                    <a:solidFill>
                      <a:schemeClr val="accent3">
                        <a:lumMod val="20000"/>
                        <a:lumOff val="80000"/>
                      </a:schemeClr>
                    </a:solidFill>
                  </a:tcPr>
                </a:tc>
              </a:tr>
            </a:tbl>
          </a:graphicData>
        </a:graphic>
      </p:graphicFrame>
    </p:spTree>
    <p:extLst>
      <p:ext uri="{BB962C8B-B14F-4D97-AF65-F5344CB8AC3E}">
        <p14:creationId xmlns:p14="http://schemas.microsoft.com/office/powerpoint/2010/main" val="1697498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86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0578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9"/>
            <a:ext cx="9144000" cy="690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393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16" r="157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701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071" cy="687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nvPr>
        </p:nvGraphicFramePr>
        <p:xfrm>
          <a:off x="539552" y="836712"/>
          <a:ext cx="8352928" cy="4248471"/>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xmlns="" val="20000"/>
                    </a:ext>
                  </a:extLst>
                </a:gridCol>
              </a:tblGrid>
              <a:tr h="1416157">
                <a:tc>
                  <a:txBody>
                    <a:bodyPr/>
                    <a:lstStyle/>
                    <a:p>
                      <a:r>
                        <a:rPr lang="en-AU" dirty="0" smtClean="0"/>
                        <a:t>Session One</a:t>
                      </a:r>
                      <a:endParaRPr lang="en-AU" dirty="0"/>
                    </a:p>
                  </a:txBody>
                  <a:tcPr/>
                </a:tc>
                <a:extLst>
                  <a:ext uri="{0D108BD9-81ED-4DB2-BD59-A6C34878D82A}">
                    <a16:rowId xmlns:a16="http://schemas.microsoft.com/office/drawing/2014/main" xmlns="" val="10000"/>
                  </a:ext>
                </a:extLst>
              </a:tr>
              <a:tr h="1416157">
                <a:tc>
                  <a:txBody>
                    <a:bodyPr/>
                    <a:lstStyle/>
                    <a:p>
                      <a:r>
                        <a:rPr lang="en-AU" dirty="0" smtClean="0"/>
                        <a:t>The role of nutrition in older people</a:t>
                      </a:r>
                      <a:endParaRPr lang="en-AU" dirty="0"/>
                    </a:p>
                  </a:txBody>
                  <a:tcPr/>
                </a:tc>
                <a:extLst>
                  <a:ext uri="{0D108BD9-81ED-4DB2-BD59-A6C34878D82A}">
                    <a16:rowId xmlns:a16="http://schemas.microsoft.com/office/drawing/2014/main" xmlns="" val="10001"/>
                  </a:ext>
                </a:extLst>
              </a:tr>
              <a:tr h="1416157">
                <a:tc>
                  <a:txBody>
                    <a:bodyPr/>
                    <a:lstStyle/>
                    <a:p>
                      <a:r>
                        <a:rPr lang="en-AU" dirty="0" smtClean="0"/>
                        <a:t>Presented</a:t>
                      </a:r>
                      <a:r>
                        <a:rPr lang="en-AU" baseline="0" dirty="0" smtClean="0"/>
                        <a:t> by:  Alicia Shirley</a:t>
                      </a:r>
                      <a:endParaRPr lang="en-AU"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798132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8"/>
          <a:stretch/>
        </p:blipFill>
        <p:spPr bwMode="auto">
          <a:xfrm>
            <a:off x="0" y="4544"/>
            <a:ext cx="9144000" cy="695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6984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82"/>
          <a:stretch/>
        </p:blipFill>
        <p:spPr bwMode="auto">
          <a:xfrm>
            <a:off x="-23051" y="0"/>
            <a:ext cx="91670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061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2520" cy="693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1493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2" y="0"/>
            <a:ext cx="9172102" cy="690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029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 y="-12403"/>
            <a:ext cx="9168071" cy="687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718524437"/>
              </p:ext>
            </p:extLst>
          </p:nvPr>
        </p:nvGraphicFramePr>
        <p:xfrm>
          <a:off x="467544" y="764704"/>
          <a:ext cx="8448600" cy="3816424"/>
        </p:xfrm>
        <a:graphic>
          <a:graphicData uri="http://schemas.openxmlformats.org/drawingml/2006/table">
            <a:tbl>
              <a:tblPr firstRow="1" bandRow="1">
                <a:tableStyleId>{5C22544A-7EE6-4342-B048-85BDC9FD1C3A}</a:tableStyleId>
              </a:tblPr>
              <a:tblGrid>
                <a:gridCol w="8448600"/>
              </a:tblGrid>
              <a:tr h="477053">
                <a:tc>
                  <a:txBody>
                    <a:bodyPr/>
                    <a:lstStyle/>
                    <a:p>
                      <a:r>
                        <a:rPr lang="en-AU" b="1" dirty="0" smtClean="0">
                          <a:solidFill>
                            <a:schemeClr val="tx1"/>
                          </a:solidFill>
                        </a:rPr>
                        <a:t>ACKNOWLEDGEMENTS – EATING</a:t>
                      </a:r>
                      <a:r>
                        <a:rPr lang="en-AU" b="1" baseline="0" dirty="0" smtClean="0">
                          <a:solidFill>
                            <a:schemeClr val="tx1"/>
                          </a:solidFill>
                        </a:rPr>
                        <a:t> FOR INDEPENDENCE PROJECT 2016</a:t>
                      </a:r>
                      <a:endParaRPr lang="en-AU" b="1" dirty="0">
                        <a:solidFill>
                          <a:schemeClr val="tx1"/>
                        </a:solidFill>
                      </a:endParaRPr>
                    </a:p>
                  </a:txBody>
                  <a:tcPr>
                    <a:solidFill>
                      <a:schemeClr val="accent3">
                        <a:lumMod val="40000"/>
                        <a:lumOff val="60000"/>
                      </a:schemeClr>
                    </a:solidFill>
                  </a:tcPr>
                </a:tc>
              </a:tr>
              <a:tr h="477053">
                <a:tc>
                  <a:txBody>
                    <a:bodyPr/>
                    <a:lstStyle/>
                    <a:p>
                      <a:pPr marL="285750" indent="-285750">
                        <a:buFont typeface="Wingdings" panose="05000000000000000000" pitchFamily="2" charset="2"/>
                        <a:buChar char="Ø"/>
                      </a:pPr>
                      <a:r>
                        <a:rPr lang="en-AU" dirty="0" smtClean="0"/>
                        <a:t>Project</a:t>
                      </a:r>
                      <a:r>
                        <a:rPr lang="en-AU" baseline="0" dirty="0" smtClean="0"/>
                        <a:t> steering committee</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HACC Allied</a:t>
                      </a:r>
                      <a:r>
                        <a:rPr lang="en-AU" baseline="0" dirty="0" smtClean="0"/>
                        <a:t> Health past and present</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HACC Services Benalla Rural City Council</a:t>
                      </a:r>
                      <a:r>
                        <a:rPr lang="en-AU" baseline="0" dirty="0" smtClean="0"/>
                        <a:t> &amp; CHPCP</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Research mentors</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Hume Region Food Services</a:t>
                      </a:r>
                      <a:r>
                        <a:rPr lang="en-AU" baseline="0" dirty="0" smtClean="0"/>
                        <a:t> Group</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DHHS Hume Region</a:t>
                      </a:r>
                      <a:endParaRPr lang="en-AU" dirty="0"/>
                    </a:p>
                  </a:txBody>
                  <a:tcPr>
                    <a:solidFill>
                      <a:schemeClr val="accent3">
                        <a:lumMod val="20000"/>
                        <a:lumOff val="80000"/>
                      </a:schemeClr>
                    </a:solidFill>
                  </a:tcPr>
                </a:tc>
              </a:tr>
              <a:tr h="477053">
                <a:tc>
                  <a:txBody>
                    <a:bodyPr/>
                    <a:lstStyle/>
                    <a:p>
                      <a:pPr marL="285750" indent="-285750">
                        <a:buFont typeface="Wingdings" panose="05000000000000000000" pitchFamily="2" charset="2"/>
                        <a:buChar char="Ø"/>
                      </a:pPr>
                      <a:r>
                        <a:rPr lang="en-AU" dirty="0" smtClean="0"/>
                        <a:t>Training participants</a:t>
                      </a:r>
                      <a:endParaRPr lang="en-AU" dirty="0"/>
                    </a:p>
                  </a:txBody>
                  <a:tcPr>
                    <a:solidFill>
                      <a:schemeClr val="accent3">
                        <a:lumMod val="20000"/>
                        <a:lumOff val="80000"/>
                      </a:schemeClr>
                    </a:solidFill>
                  </a:tcPr>
                </a:tc>
              </a:tr>
            </a:tbl>
          </a:graphicData>
        </a:graphic>
      </p:graphicFrame>
    </p:spTree>
    <p:extLst>
      <p:ext uri="{BB962C8B-B14F-4D97-AF65-F5344CB8AC3E}">
        <p14:creationId xmlns:p14="http://schemas.microsoft.com/office/powerpoint/2010/main" val="1629539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99296" y="107095"/>
            <a:ext cx="2005152" cy="3177889"/>
          </a:xfrm>
          <a:prstGeom prst="rect">
            <a:avLst/>
          </a:prstGeom>
        </p:spPr>
      </p:pic>
      <p:pic>
        <p:nvPicPr>
          <p:cNvPr id="3" name="Picture 2"/>
          <p:cNvPicPr>
            <a:picLocks noChangeAspect="1"/>
          </p:cNvPicPr>
          <p:nvPr/>
        </p:nvPicPr>
        <p:blipFill>
          <a:blip r:embed="rId4"/>
          <a:stretch>
            <a:fillRect/>
          </a:stretch>
        </p:blipFill>
        <p:spPr>
          <a:xfrm>
            <a:off x="1" y="5454084"/>
            <a:ext cx="9144000" cy="1403917"/>
          </a:xfrm>
          <a:prstGeom prst="rect">
            <a:avLst/>
          </a:prstGeom>
        </p:spPr>
      </p:pic>
      <p:pic>
        <p:nvPicPr>
          <p:cNvPr id="4" name="Picture 3"/>
          <p:cNvPicPr>
            <a:picLocks noChangeAspect="1"/>
          </p:cNvPicPr>
          <p:nvPr/>
        </p:nvPicPr>
        <p:blipFill>
          <a:blip r:embed="rId5"/>
          <a:stretch>
            <a:fillRect/>
          </a:stretch>
        </p:blipFill>
        <p:spPr>
          <a:xfrm>
            <a:off x="692364" y="297734"/>
            <a:ext cx="5114925" cy="3019425"/>
          </a:xfrm>
          <a:prstGeom prst="rect">
            <a:avLst/>
          </a:prstGeom>
        </p:spPr>
      </p:pic>
    </p:spTree>
    <p:extLst>
      <p:ext uri="{BB962C8B-B14F-4D97-AF65-F5344CB8AC3E}">
        <p14:creationId xmlns:p14="http://schemas.microsoft.com/office/powerpoint/2010/main" val="1483298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403" y="152116"/>
            <a:ext cx="8791194" cy="6553768"/>
          </a:xfrm>
          <a:prstGeom prst="rect">
            <a:avLst/>
          </a:prstGeom>
        </p:spPr>
      </p:pic>
    </p:spTree>
    <p:extLst>
      <p:ext uri="{BB962C8B-B14F-4D97-AF65-F5344CB8AC3E}">
        <p14:creationId xmlns:p14="http://schemas.microsoft.com/office/powerpoint/2010/main" val="151806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15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158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012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TotalTime>
  <Words>5057</Words>
  <Application>Microsoft Office PowerPoint</Application>
  <PresentationFormat>On-screen Show (4:3)</PresentationFormat>
  <Paragraphs>436</Paragraphs>
  <Slides>54</Slides>
  <Notes>46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Dairy Products</vt:lpstr>
      <vt:lpstr>Meat and Meat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Fletcher</dc:creator>
  <cp:lastModifiedBy>Robyn Fletcher</cp:lastModifiedBy>
  <cp:revision>77</cp:revision>
  <cp:lastPrinted>2017-05-17T07:23:47Z</cp:lastPrinted>
  <dcterms:created xsi:type="dcterms:W3CDTF">2017-01-23T23:09:01Z</dcterms:created>
  <dcterms:modified xsi:type="dcterms:W3CDTF">2017-10-31T23:23:03Z</dcterms:modified>
</cp:coreProperties>
</file>