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63" r:id="rId4"/>
    <p:sldId id="264" r:id="rId5"/>
    <p:sldId id="268" r:id="rId6"/>
    <p:sldId id="259" r:id="rId7"/>
    <p:sldId id="266" r:id="rId8"/>
    <p:sldId id="260" r:id="rId9"/>
    <p:sldId id="262" r:id="rId10"/>
    <p:sldId id="261"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60CA89E-9B1D-4166-ADBB-40093BF04568}">
          <p14:sldIdLst>
            <p14:sldId id="256"/>
            <p14:sldId id="257"/>
            <p14:sldId id="263"/>
            <p14:sldId id="264"/>
            <p14:sldId id="268"/>
            <p14:sldId id="259"/>
            <p14:sldId id="266"/>
            <p14:sldId id="260"/>
            <p14:sldId id="262"/>
            <p14:sldId id="261"/>
            <p14:sldId id="265"/>
          </p14:sldIdLst>
        </p14:section>
        <p14:section name="Untitled Section" id="{8E062CCA-7D42-40DE-BA19-FDF2AA161546}">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4" d="100"/>
          <a:sy n="114" d="100"/>
        </p:scale>
        <p:origin x="-354" y="1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8EE6EB-91B6-4E44-9FBE-006458F84A3E}" type="datetimeFigureOut">
              <a:rPr lang="en-AU" smtClean="0"/>
              <a:t>12/10/2017</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CCED39-174B-473D-A3E0-496650ADB2EE}" type="slidenum">
              <a:rPr lang="en-AU" smtClean="0"/>
              <a:t>‹#›</a:t>
            </a:fld>
            <a:endParaRPr lang="en-AU"/>
          </a:p>
        </p:txBody>
      </p:sp>
    </p:spTree>
    <p:extLst>
      <p:ext uri="{BB962C8B-B14F-4D97-AF65-F5344CB8AC3E}">
        <p14:creationId xmlns:p14="http://schemas.microsoft.com/office/powerpoint/2010/main" val="2956435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Increase numbers in aging and cancer</a:t>
            </a:r>
          </a:p>
          <a:p>
            <a:r>
              <a:rPr lang="en-AU" dirty="0" smtClean="0"/>
              <a:t>Stats on </a:t>
            </a:r>
            <a:r>
              <a:rPr lang="en-AU" dirty="0" err="1" smtClean="0"/>
              <a:t>Surviourship</a:t>
            </a:r>
            <a:endParaRPr lang="en-AU" dirty="0"/>
          </a:p>
        </p:txBody>
      </p:sp>
      <p:sp>
        <p:nvSpPr>
          <p:cNvPr id="4" name="Slide Number Placeholder 3"/>
          <p:cNvSpPr>
            <a:spLocks noGrp="1"/>
          </p:cNvSpPr>
          <p:nvPr>
            <p:ph type="sldNum" sz="quarter" idx="10"/>
          </p:nvPr>
        </p:nvSpPr>
        <p:spPr/>
        <p:txBody>
          <a:bodyPr/>
          <a:lstStyle/>
          <a:p>
            <a:fld id="{39CCED39-174B-473D-A3E0-496650ADB2EE}" type="slidenum">
              <a:rPr lang="en-AU" smtClean="0"/>
              <a:t>10</a:t>
            </a:fld>
            <a:endParaRPr lang="en-AU"/>
          </a:p>
        </p:txBody>
      </p:sp>
    </p:spTree>
    <p:extLst>
      <p:ext uri="{BB962C8B-B14F-4D97-AF65-F5344CB8AC3E}">
        <p14:creationId xmlns:p14="http://schemas.microsoft.com/office/powerpoint/2010/main" val="2650788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FF7DE32-0FB6-42F0-AD73-1FCF33A90011}" type="datetimeFigureOut">
              <a:rPr lang="en-AU" smtClean="0"/>
              <a:t>12/10/2017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6B00953-C753-4503-BC3C-B4609CE51C92}" type="slidenum">
              <a:rPr lang="en-AU" smtClean="0"/>
              <a:t>‹#›</a:t>
            </a:fld>
            <a:endParaRPr lang="en-AU"/>
          </a:p>
        </p:txBody>
      </p:sp>
    </p:spTree>
    <p:extLst>
      <p:ext uri="{BB962C8B-B14F-4D97-AF65-F5344CB8AC3E}">
        <p14:creationId xmlns:p14="http://schemas.microsoft.com/office/powerpoint/2010/main" val="584196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F7DE32-0FB6-42F0-AD73-1FCF33A90011}" type="datetimeFigureOut">
              <a:rPr lang="en-AU" smtClean="0"/>
              <a:t>12/10/2017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6B00953-C753-4503-BC3C-B4609CE51C92}" type="slidenum">
              <a:rPr lang="en-AU" smtClean="0"/>
              <a:t>‹#›</a:t>
            </a:fld>
            <a:endParaRPr lang="en-AU"/>
          </a:p>
        </p:txBody>
      </p:sp>
    </p:spTree>
    <p:extLst>
      <p:ext uri="{BB962C8B-B14F-4D97-AF65-F5344CB8AC3E}">
        <p14:creationId xmlns:p14="http://schemas.microsoft.com/office/powerpoint/2010/main" val="1029912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F7DE32-0FB6-42F0-AD73-1FCF33A90011}" type="datetimeFigureOut">
              <a:rPr lang="en-AU" smtClean="0"/>
              <a:t>12/10/2017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6B00953-C753-4503-BC3C-B4609CE51C92}" type="slidenum">
              <a:rPr lang="en-AU" smtClean="0"/>
              <a:t>‹#›</a:t>
            </a:fld>
            <a:endParaRPr lang="en-AU"/>
          </a:p>
        </p:txBody>
      </p:sp>
    </p:spTree>
    <p:extLst>
      <p:ext uri="{BB962C8B-B14F-4D97-AF65-F5344CB8AC3E}">
        <p14:creationId xmlns:p14="http://schemas.microsoft.com/office/powerpoint/2010/main" val="2457917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F7DE32-0FB6-42F0-AD73-1FCF33A90011}" type="datetimeFigureOut">
              <a:rPr lang="en-AU" smtClean="0"/>
              <a:t>12/10/2017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6B00953-C753-4503-BC3C-B4609CE51C92}" type="slidenum">
              <a:rPr lang="en-AU" smtClean="0"/>
              <a:t>‹#›</a:t>
            </a:fld>
            <a:endParaRPr lang="en-AU"/>
          </a:p>
        </p:txBody>
      </p:sp>
    </p:spTree>
    <p:extLst>
      <p:ext uri="{BB962C8B-B14F-4D97-AF65-F5344CB8AC3E}">
        <p14:creationId xmlns:p14="http://schemas.microsoft.com/office/powerpoint/2010/main" val="4230785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F7DE32-0FB6-42F0-AD73-1FCF33A90011}" type="datetimeFigureOut">
              <a:rPr lang="en-AU" smtClean="0"/>
              <a:t>12/10/2017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6B00953-C753-4503-BC3C-B4609CE51C92}" type="slidenum">
              <a:rPr lang="en-AU" smtClean="0"/>
              <a:t>‹#›</a:t>
            </a:fld>
            <a:endParaRPr lang="en-AU"/>
          </a:p>
        </p:txBody>
      </p:sp>
    </p:spTree>
    <p:extLst>
      <p:ext uri="{BB962C8B-B14F-4D97-AF65-F5344CB8AC3E}">
        <p14:creationId xmlns:p14="http://schemas.microsoft.com/office/powerpoint/2010/main" val="3142722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F7DE32-0FB6-42F0-AD73-1FCF33A90011}" type="datetimeFigureOut">
              <a:rPr lang="en-AU" smtClean="0"/>
              <a:t>12/10/2017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6B00953-C753-4503-BC3C-B4609CE51C92}" type="slidenum">
              <a:rPr lang="en-AU" smtClean="0"/>
              <a:t>‹#›</a:t>
            </a:fld>
            <a:endParaRPr lang="en-AU"/>
          </a:p>
        </p:txBody>
      </p:sp>
    </p:spTree>
    <p:extLst>
      <p:ext uri="{BB962C8B-B14F-4D97-AF65-F5344CB8AC3E}">
        <p14:creationId xmlns:p14="http://schemas.microsoft.com/office/powerpoint/2010/main" val="1487251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F7DE32-0FB6-42F0-AD73-1FCF33A90011}" type="datetimeFigureOut">
              <a:rPr lang="en-AU" smtClean="0"/>
              <a:t>12/10/2017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6B00953-C753-4503-BC3C-B4609CE51C92}" type="slidenum">
              <a:rPr lang="en-AU" smtClean="0"/>
              <a:t>‹#›</a:t>
            </a:fld>
            <a:endParaRPr lang="en-AU"/>
          </a:p>
        </p:txBody>
      </p:sp>
    </p:spTree>
    <p:extLst>
      <p:ext uri="{BB962C8B-B14F-4D97-AF65-F5344CB8AC3E}">
        <p14:creationId xmlns:p14="http://schemas.microsoft.com/office/powerpoint/2010/main" val="2950881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FF7DE32-0FB6-42F0-AD73-1FCF33A90011}" type="datetimeFigureOut">
              <a:rPr lang="en-AU" smtClean="0"/>
              <a:t>12/10/2017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6B00953-C753-4503-BC3C-B4609CE51C92}" type="slidenum">
              <a:rPr lang="en-AU" smtClean="0"/>
              <a:t>‹#›</a:t>
            </a:fld>
            <a:endParaRPr lang="en-AU"/>
          </a:p>
        </p:txBody>
      </p:sp>
    </p:spTree>
    <p:extLst>
      <p:ext uri="{BB962C8B-B14F-4D97-AF65-F5344CB8AC3E}">
        <p14:creationId xmlns:p14="http://schemas.microsoft.com/office/powerpoint/2010/main" val="2167383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F7DE32-0FB6-42F0-AD73-1FCF33A90011}" type="datetimeFigureOut">
              <a:rPr lang="en-AU" smtClean="0"/>
              <a:t>12/10/2017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6B00953-C753-4503-BC3C-B4609CE51C92}" type="slidenum">
              <a:rPr lang="en-AU" smtClean="0"/>
              <a:t>‹#›</a:t>
            </a:fld>
            <a:endParaRPr lang="en-AU"/>
          </a:p>
        </p:txBody>
      </p:sp>
    </p:spTree>
    <p:extLst>
      <p:ext uri="{BB962C8B-B14F-4D97-AF65-F5344CB8AC3E}">
        <p14:creationId xmlns:p14="http://schemas.microsoft.com/office/powerpoint/2010/main" val="3058480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7DE32-0FB6-42F0-AD73-1FCF33A90011}" type="datetimeFigureOut">
              <a:rPr lang="en-AU" smtClean="0"/>
              <a:t>12/10/2017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6B00953-C753-4503-BC3C-B4609CE51C92}" type="slidenum">
              <a:rPr lang="en-AU" smtClean="0"/>
              <a:t>‹#›</a:t>
            </a:fld>
            <a:endParaRPr lang="en-AU"/>
          </a:p>
        </p:txBody>
      </p:sp>
    </p:spTree>
    <p:extLst>
      <p:ext uri="{BB962C8B-B14F-4D97-AF65-F5344CB8AC3E}">
        <p14:creationId xmlns:p14="http://schemas.microsoft.com/office/powerpoint/2010/main" val="2260364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7DE32-0FB6-42F0-AD73-1FCF33A90011}" type="datetimeFigureOut">
              <a:rPr lang="en-AU" smtClean="0"/>
              <a:t>12/10/2017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6B00953-C753-4503-BC3C-B4609CE51C92}" type="slidenum">
              <a:rPr lang="en-AU" smtClean="0"/>
              <a:t>‹#›</a:t>
            </a:fld>
            <a:endParaRPr lang="en-AU"/>
          </a:p>
        </p:txBody>
      </p:sp>
    </p:spTree>
    <p:extLst>
      <p:ext uri="{BB962C8B-B14F-4D97-AF65-F5344CB8AC3E}">
        <p14:creationId xmlns:p14="http://schemas.microsoft.com/office/powerpoint/2010/main" val="4182803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F7DE32-0FB6-42F0-AD73-1FCF33A90011}" type="datetimeFigureOut">
              <a:rPr lang="en-AU" smtClean="0"/>
              <a:t>12/10/2017</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B00953-C753-4503-BC3C-B4609CE51C92}" type="slidenum">
              <a:rPr lang="en-AU" smtClean="0"/>
              <a:t>‹#›</a:t>
            </a:fld>
            <a:endParaRPr lang="en-AU"/>
          </a:p>
        </p:txBody>
      </p:sp>
    </p:spTree>
    <p:extLst>
      <p:ext uri="{BB962C8B-B14F-4D97-AF65-F5344CB8AC3E}">
        <p14:creationId xmlns:p14="http://schemas.microsoft.com/office/powerpoint/2010/main" val="17080975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36914"/>
            <a:ext cx="10515600" cy="4740049"/>
          </a:xfrm>
        </p:spPr>
        <p:txBody>
          <a:bodyPr>
            <a:normAutofit/>
          </a:bodyPr>
          <a:lstStyle/>
          <a:p>
            <a:pPr marL="0" indent="0" algn="ctr">
              <a:buNone/>
            </a:pPr>
            <a:r>
              <a:rPr lang="en-AU" sz="6000" b="1" dirty="0"/>
              <a:t>Podiatry for people being </a:t>
            </a:r>
            <a:endParaRPr lang="en-AU" sz="6000" b="1" dirty="0" smtClean="0"/>
          </a:p>
          <a:p>
            <a:pPr marL="0" indent="0" algn="ctr">
              <a:buNone/>
            </a:pPr>
            <a:r>
              <a:rPr lang="en-AU" sz="6000" b="1" dirty="0" smtClean="0"/>
              <a:t>treated </a:t>
            </a:r>
            <a:r>
              <a:rPr lang="en-AU" sz="6000" b="1" dirty="0"/>
              <a:t>for </a:t>
            </a:r>
            <a:r>
              <a:rPr lang="en-AU" sz="6000" b="1" dirty="0" smtClean="0"/>
              <a:t>cancer </a:t>
            </a:r>
            <a:r>
              <a:rPr lang="en-AU" sz="6000" b="1" dirty="0"/>
              <a:t>and post cancer </a:t>
            </a:r>
            <a:r>
              <a:rPr lang="en-AU" sz="6000" b="1" dirty="0" smtClean="0"/>
              <a:t>treatment.</a:t>
            </a:r>
            <a:endParaRPr lang="en-AU" sz="6000" b="1" dirty="0"/>
          </a:p>
        </p:txBody>
      </p:sp>
      <p:pic>
        <p:nvPicPr>
          <p:cNvPr id="2" name="Picture 1"/>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389757" y="5177927"/>
            <a:ext cx="2068427" cy="1206035"/>
          </a:xfrm>
          <a:prstGeom prst="rect">
            <a:avLst/>
          </a:prstGeom>
        </p:spPr>
      </p:pic>
    </p:spTree>
    <p:extLst>
      <p:ext uri="{BB962C8B-B14F-4D97-AF65-F5344CB8AC3E}">
        <p14:creationId xmlns:p14="http://schemas.microsoft.com/office/powerpoint/2010/main" val="30498089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Victorian Cancer Survivorship Program Capacity Building Project </a:t>
            </a:r>
            <a:endParaRPr lang="en-AU" b="1" dirty="0"/>
          </a:p>
        </p:txBody>
      </p:sp>
      <p:sp>
        <p:nvSpPr>
          <p:cNvPr id="3" name="Content Placeholder 2"/>
          <p:cNvSpPr>
            <a:spLocks noGrp="1"/>
          </p:cNvSpPr>
          <p:nvPr>
            <p:ph idx="1"/>
          </p:nvPr>
        </p:nvSpPr>
        <p:spPr/>
        <p:txBody>
          <a:bodyPr>
            <a:normAutofit/>
          </a:bodyPr>
          <a:lstStyle/>
          <a:p>
            <a:r>
              <a:rPr lang="en-AU" sz="3200" dirty="0" smtClean="0"/>
              <a:t>Grampians Integrated Cancer Service (GICS) was successful in gaining funding for</a:t>
            </a:r>
            <a:r>
              <a:rPr lang="en-AU" sz="3200" dirty="0"/>
              <a:t> </a:t>
            </a:r>
            <a:r>
              <a:rPr lang="en-AU" sz="3200" dirty="0" smtClean="0"/>
              <a:t>“capacity building for cancer survivors over 70 to improve their experience and outcomes in the Grampians region.”</a:t>
            </a:r>
          </a:p>
          <a:p>
            <a:r>
              <a:rPr lang="en-AU" sz="3200" dirty="0" smtClean="0"/>
              <a:t>One of the project’s initiatives is: the </a:t>
            </a:r>
            <a:r>
              <a:rPr lang="en-AU" sz="3200" dirty="0"/>
              <a:t>d</a:t>
            </a:r>
            <a:r>
              <a:rPr lang="en-AU" sz="3200" dirty="0" smtClean="0"/>
              <a:t>evelopment of a podiatry and cancer care resource package for podiatrists, health professionals and consumers.</a:t>
            </a:r>
            <a:endParaRPr lang="en-AU" sz="3200" dirty="0"/>
          </a:p>
        </p:txBody>
      </p:sp>
      <p:pic>
        <p:nvPicPr>
          <p:cNvPr id="4" name="Picture 3"/>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821262" y="5376230"/>
            <a:ext cx="1738303" cy="1013551"/>
          </a:xfrm>
          <a:prstGeom prst="rect">
            <a:avLst/>
          </a:prstGeom>
        </p:spPr>
      </p:pic>
    </p:spTree>
    <p:extLst>
      <p:ext uri="{BB962C8B-B14F-4D97-AF65-F5344CB8AC3E}">
        <p14:creationId xmlns:p14="http://schemas.microsoft.com/office/powerpoint/2010/main" val="3126457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a:t>Thankyou</a:t>
            </a:r>
          </a:p>
        </p:txBody>
      </p:sp>
      <p:sp>
        <p:nvSpPr>
          <p:cNvPr id="3" name="Content Placeholder 2"/>
          <p:cNvSpPr>
            <a:spLocks noGrp="1"/>
          </p:cNvSpPr>
          <p:nvPr>
            <p:ph idx="1"/>
          </p:nvPr>
        </p:nvSpPr>
        <p:spPr>
          <a:xfrm>
            <a:off x="838200" y="1454331"/>
            <a:ext cx="10515600" cy="4722632"/>
          </a:xfrm>
        </p:spPr>
        <p:txBody>
          <a:bodyPr/>
          <a:lstStyle/>
          <a:p>
            <a:pPr marL="0" indent="0">
              <a:buNone/>
            </a:pPr>
            <a:endParaRPr lang="en-AU" dirty="0" smtClean="0"/>
          </a:p>
          <a:p>
            <a:r>
              <a:rPr lang="en-AU" dirty="0" smtClean="0"/>
              <a:t>Bianca </a:t>
            </a:r>
            <a:r>
              <a:rPr lang="en-AU" dirty="0"/>
              <a:t>Jones</a:t>
            </a:r>
            <a:br>
              <a:rPr lang="en-AU" dirty="0"/>
            </a:br>
            <a:r>
              <a:rPr lang="en-AU" dirty="0"/>
              <a:t>Podiatrist | Primary &amp; Preventative Health</a:t>
            </a:r>
            <a:br>
              <a:rPr lang="en-AU" dirty="0"/>
            </a:br>
            <a:r>
              <a:rPr lang="en-AU" dirty="0"/>
              <a:t>West Wimmera Health </a:t>
            </a:r>
            <a:r>
              <a:rPr lang="en-AU" dirty="0" smtClean="0"/>
              <a:t>Service</a:t>
            </a:r>
          </a:p>
          <a:p>
            <a:pPr marL="0" indent="0">
              <a:buNone/>
            </a:pPr>
            <a:r>
              <a:rPr lang="en-AU" sz="3200" dirty="0" smtClean="0"/>
              <a:t>			&amp;</a:t>
            </a:r>
            <a:endParaRPr lang="en-AU" sz="3200" dirty="0"/>
          </a:p>
          <a:p>
            <a:r>
              <a:rPr lang="en-AU" sz="3200" dirty="0" smtClean="0"/>
              <a:t>Eliz Rhook</a:t>
            </a:r>
          </a:p>
          <a:p>
            <a:pPr marL="0" indent="0">
              <a:buNone/>
            </a:pPr>
            <a:r>
              <a:rPr lang="en-AU" sz="3200" dirty="0" smtClean="0"/>
              <a:t>  Podiatrist/ Allied Health Coordinator</a:t>
            </a:r>
          </a:p>
          <a:p>
            <a:pPr marL="0" indent="0">
              <a:buNone/>
            </a:pPr>
            <a:r>
              <a:rPr lang="en-AU" sz="3200" dirty="0" smtClean="0"/>
              <a:t>  Hepburn Health Service</a:t>
            </a:r>
            <a:endParaRPr lang="en-AU" sz="3200" dirty="0"/>
          </a:p>
        </p:txBody>
      </p:sp>
      <p:pic>
        <p:nvPicPr>
          <p:cNvPr id="4" name="Content Placeholder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08918" y="4478154"/>
            <a:ext cx="1101725"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063447" y="5409282"/>
            <a:ext cx="1879480" cy="1095866"/>
          </a:xfrm>
          <a:prstGeom prst="rect">
            <a:avLst/>
          </a:prstGeom>
        </p:spPr>
      </p:pic>
      <p:pic>
        <p:nvPicPr>
          <p:cNvPr id="7" name="Picture 6"/>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388814" y="2113587"/>
            <a:ext cx="717685" cy="963401"/>
          </a:xfrm>
          <a:prstGeom prst="rect">
            <a:avLst/>
          </a:prstGeom>
        </p:spPr>
      </p:pic>
    </p:spTree>
    <p:extLst>
      <p:ext uri="{BB962C8B-B14F-4D97-AF65-F5344CB8AC3E}">
        <p14:creationId xmlns:p14="http://schemas.microsoft.com/office/powerpoint/2010/main" val="2923504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z="4900" b="1" dirty="0"/>
              <a:t>The role and importance of exercise in cancer treatment and post cancer treatment</a:t>
            </a:r>
            <a:r>
              <a:rPr lang="en-AU" dirty="0"/>
              <a:t/>
            </a:r>
            <a:br>
              <a:rPr lang="en-AU" dirty="0"/>
            </a:br>
            <a:endParaRPr lang="en-AU" dirty="0"/>
          </a:p>
        </p:txBody>
      </p:sp>
      <p:sp>
        <p:nvSpPr>
          <p:cNvPr id="3" name="Content Placeholder 2"/>
          <p:cNvSpPr>
            <a:spLocks noGrp="1"/>
          </p:cNvSpPr>
          <p:nvPr>
            <p:ph idx="1"/>
          </p:nvPr>
        </p:nvSpPr>
        <p:spPr/>
        <p:txBody>
          <a:bodyPr>
            <a:normAutofit/>
          </a:bodyPr>
          <a:lstStyle/>
          <a:p>
            <a:r>
              <a:rPr lang="en-AU" sz="3200" dirty="0" smtClean="0"/>
              <a:t>A recent study</a:t>
            </a:r>
            <a:r>
              <a:rPr lang="en-AU" sz="3200" baseline="30000" dirty="0" smtClean="0"/>
              <a:t>1</a:t>
            </a:r>
            <a:r>
              <a:rPr lang="en-AU" sz="3200" dirty="0" smtClean="0"/>
              <a:t>, </a:t>
            </a:r>
            <a:r>
              <a:rPr lang="en-AU" sz="3200" i="1" dirty="0" smtClean="0"/>
              <a:t>The Impact of Exercise on Cancer Mortality, Recurrence, and Treatment- Related Adverse Effects, </a:t>
            </a:r>
            <a:r>
              <a:rPr lang="en-AU" sz="3200" dirty="0" smtClean="0"/>
              <a:t>found that: </a:t>
            </a:r>
            <a:endParaRPr lang="en-AU" sz="3200" dirty="0"/>
          </a:p>
          <a:p>
            <a:pPr marL="0" indent="0">
              <a:buNone/>
            </a:pPr>
            <a:r>
              <a:rPr lang="en-AU" sz="3200" dirty="0" smtClean="0"/>
              <a:t>“Compared with patients who performed no/less exercise, patients who exercised following a diagnosis of cancer were observed to have a lower relative risk of cancer mortality and recurrence and experienced fewer/less severe adverse effects.”</a:t>
            </a:r>
          </a:p>
          <a:p>
            <a:pPr marL="0" indent="0" algn="r">
              <a:buNone/>
            </a:pPr>
            <a:r>
              <a:rPr lang="en-AU" sz="2000" dirty="0" smtClean="0"/>
              <a:t>1. P </a:t>
            </a:r>
            <a:r>
              <a:rPr lang="en-AU" sz="2000" dirty="0" err="1" smtClean="0"/>
              <a:t>Cormie</a:t>
            </a:r>
            <a:r>
              <a:rPr lang="en-AU" sz="2000" dirty="0" smtClean="0"/>
              <a:t> et al, in </a:t>
            </a:r>
            <a:r>
              <a:rPr lang="en-AU" sz="2000" i="1" dirty="0" smtClean="0"/>
              <a:t>Epidemiological Reviews</a:t>
            </a:r>
            <a:r>
              <a:rPr lang="en-AU" sz="2000" dirty="0" smtClean="0"/>
              <a:t>, April 2017.</a:t>
            </a:r>
          </a:p>
        </p:txBody>
      </p:sp>
    </p:spTree>
    <p:extLst>
      <p:ext uri="{BB962C8B-B14F-4D97-AF65-F5344CB8AC3E}">
        <p14:creationId xmlns:p14="http://schemas.microsoft.com/office/powerpoint/2010/main" val="978967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AU" sz="3200" dirty="0"/>
              <a:t>T</a:t>
            </a:r>
            <a:r>
              <a:rPr lang="en-AU" sz="3200" dirty="0" smtClean="0"/>
              <a:t>hese findings support the view:</a:t>
            </a:r>
          </a:p>
          <a:p>
            <a:pPr marL="0" indent="0">
              <a:buNone/>
            </a:pPr>
            <a:r>
              <a:rPr lang="en-AU" sz="3200" dirty="0" smtClean="0"/>
              <a:t> </a:t>
            </a:r>
          </a:p>
          <a:p>
            <a:pPr marL="0" indent="0">
              <a:buNone/>
            </a:pPr>
            <a:r>
              <a:rPr lang="en-AU" sz="3200" dirty="0" smtClean="0"/>
              <a:t>“that exercise is an important adjunct therapy in the management of cancer.”</a:t>
            </a:r>
          </a:p>
          <a:p>
            <a:pPr marL="0" indent="0">
              <a:buNone/>
            </a:pPr>
            <a:endParaRPr lang="en-AU" dirty="0" smtClean="0"/>
          </a:p>
          <a:p>
            <a:pPr marL="0" indent="0">
              <a:buNone/>
            </a:pPr>
            <a:endParaRPr lang="en-AU" dirty="0"/>
          </a:p>
          <a:p>
            <a:pPr marL="0" indent="0">
              <a:buNone/>
            </a:pPr>
            <a:endParaRPr lang="en-AU" dirty="0"/>
          </a:p>
        </p:txBody>
      </p:sp>
    </p:spTree>
    <p:extLst>
      <p:ext uri="{BB962C8B-B14F-4D97-AF65-F5344CB8AC3E}">
        <p14:creationId xmlns:p14="http://schemas.microsoft.com/office/powerpoint/2010/main" val="902458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96677" y="1836642"/>
            <a:ext cx="10515600" cy="4351338"/>
          </a:xfrm>
        </p:spPr>
        <p:txBody>
          <a:bodyPr/>
          <a:lstStyle/>
          <a:p>
            <a:pPr marL="0" indent="0">
              <a:buNone/>
            </a:pPr>
            <a:r>
              <a:rPr lang="en-AU" sz="3200" dirty="0" smtClean="0"/>
              <a:t>To engage in exercise one needs comfortable and reliable feet.</a:t>
            </a:r>
          </a:p>
          <a:p>
            <a:pPr marL="0" indent="0">
              <a:buNone/>
            </a:pPr>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4748" y="2908452"/>
            <a:ext cx="3955054" cy="3279528"/>
          </a:xfrm>
          <a:prstGeom prst="rect">
            <a:avLst/>
          </a:prstGeom>
        </p:spPr>
      </p:pic>
    </p:spTree>
    <p:extLst>
      <p:ext uri="{BB962C8B-B14F-4D97-AF65-F5344CB8AC3E}">
        <p14:creationId xmlns:p14="http://schemas.microsoft.com/office/powerpoint/2010/main" val="826820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z="4900" dirty="0"/>
              <a:t>Foot problems can be experienced by people having cancer treatment and post cancer treatment.</a:t>
            </a:r>
            <a:r>
              <a:rPr lang="en-AU" dirty="0"/>
              <a:t/>
            </a:r>
            <a:br>
              <a:rPr lang="en-AU" dirty="0"/>
            </a:br>
            <a:endParaRPr lang="en-AU" dirty="0"/>
          </a:p>
        </p:txBody>
      </p:sp>
    </p:spTree>
    <p:extLst>
      <p:ext uri="{BB962C8B-B14F-4D97-AF65-F5344CB8AC3E}">
        <p14:creationId xmlns:p14="http://schemas.microsoft.com/office/powerpoint/2010/main" val="3433852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Commonly seen changes in the feet of clients undergoing chemotherapy</a:t>
            </a:r>
            <a:endParaRPr lang="en-AU" b="1" dirty="0"/>
          </a:p>
        </p:txBody>
      </p:sp>
      <p:sp>
        <p:nvSpPr>
          <p:cNvPr id="3" name="Content Placeholder 2"/>
          <p:cNvSpPr>
            <a:spLocks noGrp="1"/>
          </p:cNvSpPr>
          <p:nvPr>
            <p:ph idx="1"/>
          </p:nvPr>
        </p:nvSpPr>
        <p:spPr>
          <a:xfrm>
            <a:off x="838200" y="1825624"/>
            <a:ext cx="10515600" cy="4549049"/>
          </a:xfrm>
        </p:spPr>
        <p:txBody>
          <a:bodyPr>
            <a:normAutofit/>
          </a:bodyPr>
          <a:lstStyle/>
          <a:p>
            <a:pPr>
              <a:buFont typeface="Wingdings" panose="05000000000000000000" pitchFamily="2" charset="2"/>
              <a:buChar char="q"/>
            </a:pPr>
            <a:r>
              <a:rPr lang="en-AU" sz="3200" dirty="0" smtClean="0"/>
              <a:t>CIPN – Chemotherapy induced peripheral neuropathy.</a:t>
            </a:r>
          </a:p>
          <a:p>
            <a:r>
              <a:rPr lang="en-AU" sz="3200" dirty="0" smtClean="0"/>
              <a:t>Occurs </a:t>
            </a:r>
            <a:r>
              <a:rPr lang="en-AU" sz="3200" dirty="0"/>
              <a:t> </a:t>
            </a:r>
            <a:r>
              <a:rPr lang="en-AU" sz="3200" dirty="0" smtClean="0"/>
              <a:t>in feet and hands</a:t>
            </a:r>
          </a:p>
          <a:p>
            <a:r>
              <a:rPr lang="en-AU" sz="3200" dirty="0" smtClean="0"/>
              <a:t>Symptoms can include ‘burning ‘ sensation, absence of sensation, ‘pins and needles’ and sharp pain or ache</a:t>
            </a:r>
          </a:p>
          <a:p>
            <a:r>
              <a:rPr lang="en-AU" sz="3200" dirty="0" smtClean="0"/>
              <a:t>CIPN may cease when chemotherapy ceases or within 1 year</a:t>
            </a:r>
            <a:endParaRPr lang="en-AU" sz="3200" dirty="0"/>
          </a:p>
          <a:p>
            <a:r>
              <a:rPr lang="en-AU" sz="3200" dirty="0" smtClean="0"/>
              <a:t>Clients are at increased risk of damage to their feet or falls due to balance issues</a:t>
            </a:r>
          </a:p>
        </p:txBody>
      </p:sp>
    </p:spTree>
    <p:extLst>
      <p:ext uri="{BB962C8B-B14F-4D97-AF65-F5344CB8AC3E}">
        <p14:creationId xmlns:p14="http://schemas.microsoft.com/office/powerpoint/2010/main" val="7815217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Commonly seen changes in the feet of clients under going chemotherapy</a:t>
            </a:r>
            <a:endParaRPr lang="en-AU" b="1" dirty="0"/>
          </a:p>
        </p:txBody>
      </p:sp>
      <p:sp>
        <p:nvSpPr>
          <p:cNvPr id="3" name="Content Placeholder 2"/>
          <p:cNvSpPr>
            <a:spLocks noGrp="1"/>
          </p:cNvSpPr>
          <p:nvPr>
            <p:ph idx="1"/>
          </p:nvPr>
        </p:nvSpPr>
        <p:spPr/>
        <p:txBody>
          <a:bodyPr/>
          <a:lstStyle/>
          <a:p>
            <a:r>
              <a:rPr lang="en-AU" dirty="0"/>
              <a:t>Patients are often concerned about nail changes – these can be painful as well as distressing.</a:t>
            </a:r>
          </a:p>
          <a:p>
            <a:r>
              <a:rPr lang="en-AU" dirty="0"/>
              <a:t>Changes include </a:t>
            </a:r>
            <a:r>
              <a:rPr lang="en-AU" dirty="0" smtClean="0"/>
              <a:t>paronychia ( inflamed nail edges), </a:t>
            </a:r>
            <a:r>
              <a:rPr lang="en-AU" dirty="0"/>
              <a:t>nail infections, </a:t>
            </a:r>
            <a:r>
              <a:rPr lang="en-AU" dirty="0" smtClean="0"/>
              <a:t>blood blisters underneath the nails, </a:t>
            </a:r>
            <a:r>
              <a:rPr lang="en-AU" dirty="0" err="1" smtClean="0"/>
              <a:t>onycholysis</a:t>
            </a:r>
            <a:r>
              <a:rPr lang="en-AU" dirty="0" smtClean="0"/>
              <a:t> (nails spontaneously fall off), </a:t>
            </a:r>
            <a:r>
              <a:rPr lang="en-AU" dirty="0"/>
              <a:t>discoloration of nails and ridging.</a:t>
            </a:r>
          </a:p>
          <a:p>
            <a:r>
              <a:rPr lang="en-AU" dirty="0"/>
              <a:t>Skin can be affected – Very dry, peeling, fissures, blisters</a:t>
            </a:r>
            <a:r>
              <a:rPr lang="en-AU" dirty="0" smtClean="0"/>
              <a:t>.</a:t>
            </a:r>
          </a:p>
          <a:p>
            <a:r>
              <a:rPr lang="en-AU" dirty="0" smtClean="0"/>
              <a:t>Oedema – feet become enlarged and foot wear does not fit correctly causing damage if continued to be worn</a:t>
            </a:r>
            <a:endParaRPr lang="en-AU" dirty="0"/>
          </a:p>
          <a:p>
            <a:endParaRPr lang="en-AU" dirty="0"/>
          </a:p>
        </p:txBody>
      </p:sp>
    </p:spTree>
    <p:extLst>
      <p:ext uri="{BB962C8B-B14F-4D97-AF65-F5344CB8AC3E}">
        <p14:creationId xmlns:p14="http://schemas.microsoft.com/office/powerpoint/2010/main" val="3299337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What can Podiatry provide to support clients with Chemo induced changes in their feet?</a:t>
            </a:r>
            <a:endParaRPr lang="en-AU" b="1" dirty="0"/>
          </a:p>
        </p:txBody>
      </p:sp>
      <p:sp>
        <p:nvSpPr>
          <p:cNvPr id="3" name="Content Placeholder 2"/>
          <p:cNvSpPr>
            <a:spLocks noGrp="1"/>
          </p:cNvSpPr>
          <p:nvPr>
            <p:ph idx="1"/>
          </p:nvPr>
        </p:nvSpPr>
        <p:spPr/>
        <p:txBody>
          <a:bodyPr>
            <a:noAutofit/>
          </a:bodyPr>
          <a:lstStyle/>
          <a:p>
            <a:r>
              <a:rPr lang="en-AU" sz="3200" dirty="0" smtClean="0"/>
              <a:t>The role of podiatry is to ensure the side effects of the treatment which affect the feet are minimised and to enhance foot health and comfort. Proper assessment and management will result in the best outcomes for the client.</a:t>
            </a:r>
          </a:p>
          <a:p>
            <a:r>
              <a:rPr lang="en-AU" sz="3200" dirty="0" smtClean="0"/>
              <a:t>Education regarding CIPN – falls risk, damage to feet through inappropriate or poorly fitting footwear.</a:t>
            </a:r>
          </a:p>
          <a:p>
            <a:r>
              <a:rPr lang="en-AU" sz="3200" dirty="0" smtClean="0"/>
              <a:t>Nail changes – treatment for loose nails, infections around nails and education regarding ridging and discolouration.</a:t>
            </a:r>
          </a:p>
          <a:p>
            <a:r>
              <a:rPr lang="en-AU" sz="3200" dirty="0" smtClean="0"/>
              <a:t>Education and treatment for skin changes.</a:t>
            </a:r>
            <a:endParaRPr lang="en-AU" sz="3200" dirty="0"/>
          </a:p>
        </p:txBody>
      </p:sp>
    </p:spTree>
    <p:extLst>
      <p:ext uri="{BB962C8B-B14F-4D97-AF65-F5344CB8AC3E}">
        <p14:creationId xmlns:p14="http://schemas.microsoft.com/office/powerpoint/2010/main" val="3794598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Barriers to Activity</a:t>
            </a:r>
            <a:endParaRPr lang="en-AU" b="1" dirty="0"/>
          </a:p>
        </p:txBody>
      </p:sp>
      <p:sp>
        <p:nvSpPr>
          <p:cNvPr id="3" name="Content Placeholder 2"/>
          <p:cNvSpPr>
            <a:spLocks noGrp="1"/>
          </p:cNvSpPr>
          <p:nvPr>
            <p:ph idx="1"/>
          </p:nvPr>
        </p:nvSpPr>
        <p:spPr/>
        <p:txBody>
          <a:bodyPr/>
          <a:lstStyle/>
          <a:p>
            <a:r>
              <a:rPr lang="en-AU" sz="3200" dirty="0" smtClean="0"/>
              <a:t>Chemo-induced changes in feet can negatively influence ability to engage in activity for these clients and add to distress.</a:t>
            </a:r>
          </a:p>
          <a:p>
            <a:r>
              <a:rPr lang="en-AU" sz="3200" dirty="0" smtClean="0"/>
              <a:t>Early podiatry interventions can overcome these barriers with treatments for painful issues, prevention of further complications and foot wear education to improve comfort.</a:t>
            </a:r>
          </a:p>
          <a:p>
            <a:r>
              <a:rPr lang="en-AU" sz="3200" dirty="0" smtClean="0"/>
              <a:t>Correct assessment and interventions early may improve clients well being during treatment, enabling them to remain active.</a:t>
            </a:r>
          </a:p>
          <a:p>
            <a:endParaRPr lang="en-AU" dirty="0"/>
          </a:p>
        </p:txBody>
      </p:sp>
    </p:spTree>
    <p:extLst>
      <p:ext uri="{BB962C8B-B14F-4D97-AF65-F5344CB8AC3E}">
        <p14:creationId xmlns:p14="http://schemas.microsoft.com/office/powerpoint/2010/main" val="1463532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1533</TotalTime>
  <Words>549</Words>
  <Application>Microsoft Office PowerPoint</Application>
  <PresentationFormat>Custom</PresentationFormat>
  <Paragraphs>45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The role and importance of exercise in cancer treatment and post cancer treatment </vt:lpstr>
      <vt:lpstr>PowerPoint Presentation</vt:lpstr>
      <vt:lpstr>PowerPoint Presentation</vt:lpstr>
      <vt:lpstr>Foot problems can be experienced by people having cancer treatment and post cancer treatment. </vt:lpstr>
      <vt:lpstr>Commonly seen changes in the feet of clients undergoing chemotherapy</vt:lpstr>
      <vt:lpstr>Commonly seen changes in the feet of clients under going chemotherapy</vt:lpstr>
      <vt:lpstr>What can Podiatry provide to support clients with Chemo induced changes in their feet?</vt:lpstr>
      <vt:lpstr>Barriers to Activity</vt:lpstr>
      <vt:lpstr>Victorian Cancer Survivorship Program Capacity Building Project </vt:lpstr>
      <vt:lpstr>Thankyou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 Rhook</dc:creator>
  <cp:lastModifiedBy>Robyn Fletcher</cp:lastModifiedBy>
  <cp:revision>36</cp:revision>
  <dcterms:created xsi:type="dcterms:W3CDTF">2017-08-22T21:44:43Z</dcterms:created>
  <dcterms:modified xsi:type="dcterms:W3CDTF">2017-10-12T00:02:41Z</dcterms:modified>
</cp:coreProperties>
</file>