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7" r:id="rId5"/>
    <p:sldId id="259" r:id="rId6"/>
    <p:sldId id="261" r:id="rId7"/>
    <p:sldId id="262" r:id="rId8"/>
    <p:sldId id="269" r:id="rId9"/>
    <p:sldId id="263" r:id="rId10"/>
    <p:sldId id="265" r:id="rId11"/>
    <p:sldId id="270" r:id="rId12"/>
    <p:sldId id="266" r:id="rId13"/>
    <p:sldId id="267" r:id="rId14"/>
    <p:sldId id="268"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117054-1737-4B22-AAD8-08ED9BD65C42}" type="datetimeFigureOut">
              <a:rPr lang="en-US" smtClean="0"/>
              <a:t>10/16/2017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035ED3-B2E2-4F42-AD01-39EE2B2E8A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17054-1737-4B22-AAD8-08ED9BD65C42}"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17054-1737-4B22-AAD8-08ED9BD65C42}"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17054-1737-4B22-AAD8-08ED9BD65C42}"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117054-1737-4B22-AAD8-08ED9BD65C42}"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35ED3-B2E2-4F42-AD01-39EE2B2E8A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117054-1737-4B22-AAD8-08ED9BD65C42}"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117054-1737-4B22-AAD8-08ED9BD65C42}" type="datetimeFigureOut">
              <a:rPr lang="en-US" smtClean="0"/>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117054-1737-4B22-AAD8-08ED9BD65C42}" type="datetimeFigureOut">
              <a:rPr lang="en-US" smtClean="0"/>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17054-1737-4B22-AAD8-08ED9BD65C42}" type="datetimeFigureOut">
              <a:rPr lang="en-US" smtClean="0"/>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117054-1737-4B22-AAD8-08ED9BD65C42}"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35ED3-B2E2-4F42-AD01-39EE2B2E8A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117054-1737-4B22-AAD8-08ED9BD65C42}"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7035ED3-B2E2-4F42-AD01-39EE2B2E8A0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117054-1737-4B22-AAD8-08ED9BD65C42}" type="datetimeFigureOut">
              <a:rPr lang="en-US" smtClean="0"/>
              <a:t>10/16/2017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035ED3-B2E2-4F42-AD01-39EE2B2E8A0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tock.adobe.com/stock-photo/health-care-word-cloud-concept/93872673"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solidFill>
                  <a:schemeClr val="tx1"/>
                </a:solidFill>
                <a:effectLst/>
                <a:latin typeface="Century Gothic" panose="020B0502020202020204" pitchFamily="34" charset="0"/>
              </a:rPr>
              <a:t>Referral Pathways for Allied Health and Nursing</a:t>
            </a:r>
            <a:r>
              <a:rPr lang="en-AU"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679610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48680"/>
            <a:ext cx="7851648" cy="5904656"/>
          </a:xfrm>
        </p:spPr>
        <p:txBody>
          <a:bodyPr>
            <a:normAutofit fontScale="90000"/>
          </a:bodyPr>
          <a:lstStyle/>
          <a:p>
            <a:pPr algn="l"/>
            <a:r>
              <a:rPr lang="en-AU" sz="2800" dirty="0" smtClean="0">
                <a:solidFill>
                  <a:schemeClr val="tx1"/>
                </a:solidFill>
                <a:effectLst/>
                <a:latin typeface="Century Gothic" panose="020B0502020202020204" pitchFamily="34" charset="0"/>
              </a:rPr>
              <a:t>The </a:t>
            </a:r>
            <a:r>
              <a:rPr lang="en-AU" sz="2800" dirty="0">
                <a:solidFill>
                  <a:schemeClr val="tx1"/>
                </a:solidFill>
                <a:effectLst/>
                <a:latin typeface="Century Gothic" panose="020B0502020202020204" pitchFamily="34" charset="0"/>
              </a:rPr>
              <a:t>RAS and ACAS determine eligibility and make </a:t>
            </a:r>
            <a:r>
              <a:rPr lang="en-AU" sz="2800" dirty="0" smtClean="0">
                <a:solidFill>
                  <a:schemeClr val="tx1"/>
                </a:solidFill>
                <a:effectLst/>
                <a:latin typeface="Century Gothic" panose="020B0502020202020204" pitchFamily="34" charset="0"/>
              </a:rPr>
              <a:t>the service </a:t>
            </a:r>
            <a:r>
              <a:rPr lang="en-AU" sz="2800" dirty="0">
                <a:solidFill>
                  <a:schemeClr val="tx1"/>
                </a:solidFill>
                <a:effectLst/>
                <a:latin typeface="Century Gothic" panose="020B0502020202020204" pitchFamily="34" charset="0"/>
              </a:rPr>
              <a:t>referrals </a:t>
            </a:r>
            <a:r>
              <a:rPr lang="en-AU" sz="2800" dirty="0" smtClean="0">
                <a:solidFill>
                  <a:schemeClr val="tx1"/>
                </a:solidFill>
                <a:effectLst/>
                <a:latin typeface="Century Gothic" panose="020B0502020202020204" pitchFamily="34" charset="0"/>
              </a:rPr>
              <a:t>for the CHSP </a:t>
            </a:r>
            <a:r>
              <a:rPr lang="en-AU" sz="2800" dirty="0">
                <a:solidFill>
                  <a:schemeClr val="tx1"/>
                </a:solidFill>
                <a:effectLst/>
                <a:latin typeface="Century Gothic" panose="020B0502020202020204" pitchFamily="34" charset="0"/>
              </a:rPr>
              <a:t>service </a:t>
            </a:r>
            <a:r>
              <a:rPr lang="en-AU" sz="2800" dirty="0" smtClean="0">
                <a:solidFill>
                  <a:schemeClr val="tx1"/>
                </a:solidFill>
                <a:effectLst/>
                <a:latin typeface="Century Gothic" panose="020B0502020202020204" pitchFamily="34" charset="0"/>
              </a:rPr>
              <a:t>type, </a:t>
            </a:r>
            <a:r>
              <a:rPr lang="en-AU" sz="2800" dirty="0">
                <a:solidFill>
                  <a:schemeClr val="tx1"/>
                </a:solidFill>
                <a:effectLst/>
                <a:latin typeface="Century Gothic" panose="020B0502020202020204" pitchFamily="34" charset="0"/>
              </a:rPr>
              <a:t>i.e. allied health and </a:t>
            </a:r>
            <a:r>
              <a:rPr lang="en-AU" sz="2800" dirty="0" smtClean="0">
                <a:solidFill>
                  <a:schemeClr val="tx1"/>
                </a:solidFill>
                <a:effectLst/>
                <a:latin typeface="Century Gothic" panose="020B0502020202020204" pitchFamily="34" charset="0"/>
              </a:rPr>
              <a:t>therapy or community nursing. </a:t>
            </a:r>
            <a:br>
              <a:rPr lang="en-AU" sz="2800" dirty="0" smtClean="0">
                <a:solidFill>
                  <a:schemeClr val="tx1"/>
                </a:solidFill>
                <a:effectLst/>
                <a:latin typeface="Century Gothic" panose="020B0502020202020204" pitchFamily="34" charset="0"/>
              </a:rPr>
            </a:br>
            <a:r>
              <a:rPr lang="en-AU" sz="2800" dirty="0">
                <a:solidFill>
                  <a:schemeClr val="tx1"/>
                </a:solidFill>
                <a:effectLst/>
                <a:latin typeface="Century Gothic" panose="020B0502020202020204" pitchFamily="34" charset="0"/>
              </a:rPr>
              <a:t/>
            </a:r>
            <a:br>
              <a:rPr lang="en-AU" sz="2800" dirty="0">
                <a:solidFill>
                  <a:schemeClr val="tx1"/>
                </a:solidFill>
                <a:effectLst/>
                <a:latin typeface="Century Gothic" panose="020B0502020202020204" pitchFamily="34" charset="0"/>
              </a:rPr>
            </a:br>
            <a:r>
              <a:rPr lang="en-AU" sz="2800" dirty="0" smtClean="0">
                <a:solidFill>
                  <a:schemeClr val="tx1"/>
                </a:solidFill>
                <a:effectLst/>
                <a:latin typeface="Century Gothic" panose="020B0502020202020204" pitchFamily="34" charset="0"/>
              </a:rPr>
              <a:t>This </a:t>
            </a:r>
            <a:r>
              <a:rPr lang="en-AU" sz="2800" dirty="0">
                <a:solidFill>
                  <a:schemeClr val="tx1"/>
                </a:solidFill>
                <a:effectLst/>
                <a:latin typeface="Century Gothic" panose="020B0502020202020204" pitchFamily="34" charset="0"/>
              </a:rPr>
              <a:t>covers all the service subtypes, for example, a referral for allied health and therapy </a:t>
            </a:r>
            <a:r>
              <a:rPr lang="en-AU" sz="2800" dirty="0" smtClean="0">
                <a:solidFill>
                  <a:schemeClr val="tx1"/>
                </a:solidFill>
                <a:effectLst/>
                <a:latin typeface="Century Gothic" panose="020B0502020202020204" pitchFamily="34" charset="0"/>
              </a:rPr>
              <a:t>includes: </a:t>
            </a:r>
            <a:r>
              <a:rPr lang="en-AU" sz="2800" dirty="0">
                <a:solidFill>
                  <a:schemeClr val="tx1"/>
                </a:solidFill>
                <a:effectLst/>
                <a:latin typeface="Century Gothic" panose="020B0502020202020204" pitchFamily="34" charset="0"/>
              </a:rPr>
              <a:t>podiatry, physiotherapy, occupational therapy, social </a:t>
            </a:r>
            <a:r>
              <a:rPr lang="en-AU" sz="2800" dirty="0" smtClean="0">
                <a:solidFill>
                  <a:schemeClr val="tx1"/>
                </a:solidFill>
                <a:effectLst/>
                <a:latin typeface="Century Gothic" panose="020B0502020202020204" pitchFamily="34" charset="0"/>
              </a:rPr>
              <a:t>work, continence </a:t>
            </a:r>
            <a:r>
              <a:rPr lang="en-AU" sz="2800" dirty="0">
                <a:solidFill>
                  <a:schemeClr val="tx1"/>
                </a:solidFill>
                <a:effectLst/>
                <a:latin typeface="Century Gothic" panose="020B0502020202020204" pitchFamily="34" charset="0"/>
              </a:rPr>
              <a:t>etc. </a:t>
            </a:r>
            <a:r>
              <a:rPr lang="en-AU" sz="2800" dirty="0" smtClean="0">
                <a:solidFill>
                  <a:schemeClr val="tx1"/>
                </a:solidFill>
                <a:effectLst/>
                <a:latin typeface="Century Gothic" panose="020B0502020202020204" pitchFamily="34" charset="0"/>
              </a:rPr>
              <a:t/>
            </a:r>
            <a:br>
              <a:rPr lang="en-AU" sz="2800" dirty="0" smtClean="0">
                <a:solidFill>
                  <a:schemeClr val="tx1"/>
                </a:solidFill>
                <a:effectLst/>
                <a:latin typeface="Century Gothic" panose="020B0502020202020204" pitchFamily="34" charset="0"/>
              </a:rPr>
            </a:br>
            <a:r>
              <a:rPr lang="en-AU" sz="2800" dirty="0" smtClean="0">
                <a:solidFill>
                  <a:schemeClr val="tx1"/>
                </a:solidFill>
                <a:effectLst/>
                <a:latin typeface="Century Gothic" panose="020B0502020202020204" pitchFamily="34" charset="0"/>
              </a:rPr>
              <a:t/>
            </a:r>
            <a:br>
              <a:rPr lang="en-AU" sz="2800" dirty="0" smtClean="0">
                <a:solidFill>
                  <a:schemeClr val="tx1"/>
                </a:solidFill>
                <a:effectLst/>
                <a:latin typeface="Century Gothic" panose="020B0502020202020204" pitchFamily="34" charset="0"/>
              </a:rPr>
            </a:br>
            <a:r>
              <a:rPr lang="en-AU" sz="2800" u="sng" dirty="0" smtClean="0">
                <a:solidFill>
                  <a:schemeClr val="tx1"/>
                </a:solidFill>
                <a:effectLst/>
                <a:latin typeface="Century Gothic" panose="020B0502020202020204" pitchFamily="34" charset="0"/>
              </a:rPr>
              <a:t>If </a:t>
            </a:r>
            <a:r>
              <a:rPr lang="en-AU" sz="2800" u="sng" dirty="0">
                <a:solidFill>
                  <a:schemeClr val="tx1"/>
                </a:solidFill>
                <a:effectLst/>
                <a:latin typeface="Century Gothic" panose="020B0502020202020204" pitchFamily="34" charset="0"/>
              </a:rPr>
              <a:t>your client has already had an assessment by a RAS, and has a recommendation for allied health and therapy, you do not need to make any additional referrals to My Aged Care in order to provide different allied health subtypes</a:t>
            </a:r>
            <a:r>
              <a:rPr lang="en-AU" sz="2800" u="sng" dirty="0" smtClean="0">
                <a:solidFill>
                  <a:schemeClr val="tx1"/>
                </a:solidFill>
                <a:effectLst/>
                <a:latin typeface="Century Gothic" panose="020B0502020202020204" pitchFamily="34" charset="0"/>
              </a:rPr>
              <a:t>. Call the assessor to add to support plan.</a:t>
            </a:r>
            <a:br>
              <a:rPr lang="en-AU" sz="2800" u="sng" dirty="0" smtClean="0">
                <a:solidFill>
                  <a:schemeClr val="tx1"/>
                </a:solidFill>
                <a:effectLst/>
                <a:latin typeface="Century Gothic" panose="020B0502020202020204" pitchFamily="34" charset="0"/>
              </a:rPr>
            </a:br>
            <a:r>
              <a:rPr lang="en-AU" sz="2800" u="sng" dirty="0" smtClean="0">
                <a:solidFill>
                  <a:schemeClr val="tx1"/>
                </a:solidFill>
                <a:effectLst/>
                <a:latin typeface="Century Gothic" panose="020B0502020202020204" pitchFamily="34" charset="0"/>
              </a:rPr>
              <a:t/>
            </a:r>
            <a:br>
              <a:rPr lang="en-AU" sz="2800" u="sng" dirty="0" smtClean="0">
                <a:solidFill>
                  <a:schemeClr val="tx1"/>
                </a:solidFill>
                <a:effectLst/>
                <a:latin typeface="Century Gothic" panose="020B0502020202020204" pitchFamily="34" charset="0"/>
              </a:rPr>
            </a:br>
            <a:endParaRPr lang="en-US" sz="2800" u="sng" dirty="0">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2073967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668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05232"/>
          </a:xfrm>
        </p:spPr>
        <p:txBody>
          <a:bodyPr>
            <a:normAutofit/>
          </a:bodyPr>
          <a:lstStyle/>
          <a:p>
            <a:r>
              <a:rPr lang="en-AU" sz="2800" dirty="0">
                <a:latin typeface="Century Gothic" panose="020B0502020202020204" pitchFamily="34" charset="0"/>
              </a:rPr>
              <a:t>If there are multiple providers required to meet a client’s needs, multiple referrals for allied health and therapy will be required. </a:t>
            </a:r>
            <a:r>
              <a:rPr lang="en-AU" sz="2800" dirty="0" smtClean="0">
                <a:latin typeface="Century Gothic" panose="020B0502020202020204" pitchFamily="34" charset="0"/>
              </a:rPr>
              <a:t/>
            </a:r>
            <a:br>
              <a:rPr lang="en-AU" sz="2800" dirty="0" smtClean="0">
                <a:latin typeface="Century Gothic" panose="020B0502020202020204" pitchFamily="34" charset="0"/>
              </a:rPr>
            </a:br>
            <a:r>
              <a:rPr lang="en-AU" sz="2800" dirty="0" smtClean="0">
                <a:latin typeface="Century Gothic" panose="020B0502020202020204" pitchFamily="34" charset="0"/>
              </a:rPr>
              <a:t/>
            </a:r>
            <a:br>
              <a:rPr lang="en-AU" sz="2800" dirty="0" smtClean="0">
                <a:latin typeface="Century Gothic" panose="020B0502020202020204" pitchFamily="34" charset="0"/>
              </a:rPr>
            </a:br>
            <a:r>
              <a:rPr lang="en-AU" sz="2800" dirty="0" smtClean="0">
                <a:latin typeface="Century Gothic" panose="020B0502020202020204" pitchFamily="34" charset="0"/>
              </a:rPr>
              <a:t>T</a:t>
            </a:r>
            <a:r>
              <a:rPr lang="en-AU" sz="2400" dirty="0" smtClean="0">
                <a:latin typeface="Century Gothic" panose="020B0502020202020204" pitchFamily="34" charset="0"/>
              </a:rPr>
              <a:t>his </a:t>
            </a:r>
            <a:r>
              <a:rPr lang="en-AU" sz="2400" dirty="0">
                <a:latin typeface="Century Gothic" panose="020B0502020202020204" pitchFamily="34" charset="0"/>
              </a:rPr>
              <a:t>is because a referral code can only be used by one provider. </a:t>
            </a:r>
            <a:r>
              <a:rPr lang="en-AU" sz="2400" dirty="0" smtClean="0">
                <a:latin typeface="Century Gothic" panose="020B0502020202020204" pitchFamily="34" charset="0"/>
              </a:rPr>
              <a:t/>
            </a:r>
            <a:br>
              <a:rPr lang="en-AU" sz="2400" dirty="0" smtClean="0">
                <a:latin typeface="Century Gothic" panose="020B0502020202020204" pitchFamily="34" charset="0"/>
              </a:rPr>
            </a:br>
            <a:r>
              <a:rPr lang="en-AU" sz="2400" dirty="0">
                <a:latin typeface="Century Gothic" panose="020B0502020202020204" pitchFamily="34" charset="0"/>
              </a:rPr>
              <a:t/>
            </a:r>
            <a:br>
              <a:rPr lang="en-AU" sz="2400" dirty="0">
                <a:latin typeface="Century Gothic" panose="020B0502020202020204" pitchFamily="34" charset="0"/>
              </a:rPr>
            </a:br>
            <a:r>
              <a:rPr lang="en-AU" sz="2400" dirty="0" smtClean="0">
                <a:latin typeface="Century Gothic" panose="020B0502020202020204" pitchFamily="34" charset="0"/>
              </a:rPr>
              <a:t>This </a:t>
            </a:r>
            <a:r>
              <a:rPr lang="en-AU" sz="2400" dirty="0">
                <a:latin typeface="Century Gothic" panose="020B0502020202020204" pitchFamily="34" charset="0"/>
              </a:rPr>
              <a:t>allows the multidisciplinary and co-located allied health professionals to continue the current collaborative practices when providing care to a client</a:t>
            </a:r>
            <a:r>
              <a:rPr lang="en-AU" sz="2400" dirty="0" smtClean="0">
                <a:latin typeface="Century Gothic" panose="020B0502020202020204" pitchFamily="34" charset="0"/>
              </a:rPr>
              <a:t>.</a:t>
            </a:r>
            <a:br>
              <a:rPr lang="en-AU" sz="2400" dirty="0" smtClean="0">
                <a:latin typeface="Century Gothic" panose="020B0502020202020204" pitchFamily="34" charset="0"/>
              </a:rPr>
            </a:br>
            <a:r>
              <a:rPr lang="en-AU" sz="2400" dirty="0">
                <a:latin typeface="Century Gothic" panose="020B0502020202020204" pitchFamily="34" charset="0"/>
              </a:rPr>
              <a:t/>
            </a:r>
            <a:br>
              <a:rPr lang="en-AU" sz="2400" dirty="0">
                <a:latin typeface="Century Gothic" panose="020B0502020202020204" pitchFamily="34" charset="0"/>
              </a:rPr>
            </a:br>
            <a:r>
              <a:rPr lang="en-AU" sz="1800" dirty="0" smtClean="0">
                <a:latin typeface="Century Gothic" panose="020B0502020202020204" pitchFamily="34" charset="0"/>
              </a:rPr>
              <a:t>Handy Hint:</a:t>
            </a:r>
            <a:br>
              <a:rPr lang="en-AU" sz="1800" dirty="0" smtClean="0">
                <a:latin typeface="Century Gothic" panose="020B0502020202020204" pitchFamily="34" charset="0"/>
              </a:rPr>
            </a:br>
            <a:r>
              <a:rPr lang="en-AU" sz="1800" dirty="0" smtClean="0">
                <a:latin typeface="Century Gothic" panose="020B0502020202020204" pitchFamily="34" charset="0"/>
              </a:rPr>
              <a:t>You should </a:t>
            </a:r>
            <a:r>
              <a:rPr lang="en-AU" sz="1800" dirty="0">
                <a:latin typeface="Century Gothic" panose="020B0502020202020204" pitchFamily="34" charset="0"/>
              </a:rPr>
              <a:t>continue to update the client record with any additional service delivery </a:t>
            </a:r>
            <a:r>
              <a:rPr lang="en-AU" sz="1800" dirty="0" smtClean="0">
                <a:latin typeface="Century Gothic" panose="020B0502020202020204" pitchFamily="34" charset="0"/>
              </a:rPr>
              <a:t>information, this may support additional services.</a:t>
            </a:r>
            <a:endParaRPr lang="en-US" sz="1800" dirty="0">
              <a:latin typeface="Century Gothic" panose="020B0502020202020204" pitchFamily="34" charset="0"/>
            </a:endParaRPr>
          </a:p>
        </p:txBody>
      </p:sp>
    </p:spTree>
    <p:extLst>
      <p:ext uri="{BB962C8B-B14F-4D97-AF65-F5344CB8AC3E}">
        <p14:creationId xmlns:p14="http://schemas.microsoft.com/office/powerpoint/2010/main" val="2043052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4920576"/>
          </a:xfrm>
        </p:spPr>
        <p:txBody>
          <a:bodyPr/>
          <a:lstStyle/>
          <a:p>
            <a:r>
              <a:rPr lang="en-AU" sz="3200" dirty="0">
                <a:solidFill>
                  <a:schemeClr val="tx1"/>
                </a:solidFill>
                <a:effectLst/>
                <a:latin typeface="Century Gothic" panose="020B0502020202020204" pitchFamily="34" charset="0"/>
              </a:rPr>
              <a:t>What to do when a client requires additional </a:t>
            </a:r>
            <a:r>
              <a:rPr lang="en-AU" sz="3200" dirty="0" smtClean="0">
                <a:solidFill>
                  <a:schemeClr val="tx1"/>
                </a:solidFill>
                <a:effectLst/>
                <a:latin typeface="Century Gothic" panose="020B0502020202020204" pitchFamily="34" charset="0"/>
              </a:rPr>
              <a:t>services</a:t>
            </a:r>
            <a:r>
              <a:rPr lang="en-AU" sz="2800" dirty="0" smtClean="0">
                <a:solidFill>
                  <a:schemeClr val="tx1"/>
                </a:solidFill>
                <a:effectLst/>
                <a:latin typeface="Century Gothic" panose="020B0502020202020204" pitchFamily="34" charset="0"/>
              </a:rPr>
              <a:t/>
            </a:r>
            <a:br>
              <a:rPr lang="en-AU" sz="2800" dirty="0" smtClean="0">
                <a:solidFill>
                  <a:schemeClr val="tx1"/>
                </a:solidFill>
                <a:effectLst/>
                <a:latin typeface="Century Gothic" panose="020B0502020202020204" pitchFamily="34" charset="0"/>
              </a:rPr>
            </a:br>
            <a:r>
              <a:rPr lang="en-AU" sz="2800" dirty="0" smtClean="0">
                <a:solidFill>
                  <a:schemeClr val="tx1"/>
                </a:solidFill>
                <a:effectLst/>
                <a:latin typeface="Century Gothic" panose="020B0502020202020204" pitchFamily="34" charset="0"/>
              </a:rPr>
              <a:t/>
            </a:r>
            <a:br>
              <a:rPr lang="en-AU" sz="2800" dirty="0" smtClean="0">
                <a:solidFill>
                  <a:schemeClr val="tx1"/>
                </a:solidFill>
                <a:effectLst/>
                <a:latin typeface="Century Gothic" panose="020B0502020202020204" pitchFamily="34" charset="0"/>
              </a:rPr>
            </a:br>
            <a:r>
              <a:rPr lang="en-AU" sz="2800" dirty="0" smtClean="0">
                <a:solidFill>
                  <a:schemeClr val="tx1"/>
                </a:solidFill>
                <a:effectLst/>
                <a:latin typeface="Century Gothic" panose="020B0502020202020204" pitchFamily="34" charset="0"/>
              </a:rPr>
              <a:t>If the clients’ </a:t>
            </a:r>
            <a:r>
              <a:rPr lang="en-AU" sz="2800" dirty="0">
                <a:solidFill>
                  <a:schemeClr val="tx1"/>
                </a:solidFill>
                <a:effectLst/>
                <a:latin typeface="Century Gothic" panose="020B0502020202020204" pitchFamily="34" charset="0"/>
              </a:rPr>
              <a:t>needs or circumstances have changed and you think they may require other services not identified on their support plan, </a:t>
            </a:r>
            <a:r>
              <a:rPr lang="en-AU" sz="2800" u="sng" dirty="0">
                <a:solidFill>
                  <a:schemeClr val="tx1"/>
                </a:solidFill>
                <a:effectLst/>
                <a:latin typeface="Century Gothic" panose="020B0502020202020204" pitchFamily="34" charset="0"/>
              </a:rPr>
              <a:t>you can request a support plan review</a:t>
            </a:r>
            <a:r>
              <a:rPr lang="en-AU" sz="2800" dirty="0" smtClean="0">
                <a:solidFill>
                  <a:schemeClr val="tx1"/>
                </a:solidFill>
                <a:effectLst/>
                <a:latin typeface="Century Gothic" panose="020B0502020202020204" pitchFamily="34" charset="0"/>
              </a:rPr>
              <a:t>.</a:t>
            </a:r>
            <a:br>
              <a:rPr lang="en-AU" sz="2800" dirty="0" smtClean="0">
                <a:solidFill>
                  <a:schemeClr val="tx1"/>
                </a:solidFill>
                <a:effectLst/>
                <a:latin typeface="Century Gothic" panose="020B0502020202020204" pitchFamily="34" charset="0"/>
              </a:rPr>
            </a:br>
            <a:r>
              <a:rPr lang="en-AU" sz="2800" dirty="0">
                <a:solidFill>
                  <a:schemeClr val="tx1"/>
                </a:solidFill>
                <a:effectLst/>
                <a:latin typeface="Century Gothic" panose="020B0502020202020204" pitchFamily="34" charset="0"/>
              </a:rPr>
              <a:t/>
            </a:r>
            <a:br>
              <a:rPr lang="en-AU" sz="2800" dirty="0">
                <a:solidFill>
                  <a:schemeClr val="tx1"/>
                </a:solidFill>
                <a:effectLst/>
                <a:latin typeface="Century Gothic" panose="020B0502020202020204" pitchFamily="34" charset="0"/>
              </a:rPr>
            </a:br>
            <a:r>
              <a:rPr lang="en-AU" sz="2000" dirty="0" smtClean="0">
                <a:solidFill>
                  <a:schemeClr val="tx1"/>
                </a:solidFill>
                <a:effectLst/>
                <a:latin typeface="Century Gothic" panose="020B0502020202020204" pitchFamily="34" charset="0"/>
              </a:rPr>
              <a:t>Handy Hints: </a:t>
            </a:r>
            <a:r>
              <a:rPr lang="en-AU" sz="2000" dirty="0">
                <a:solidFill>
                  <a:schemeClr val="tx1"/>
                </a:solidFill>
                <a:effectLst/>
                <a:latin typeface="Century Gothic" panose="020B0502020202020204" pitchFamily="34" charset="0"/>
              </a:rPr>
              <a:t/>
            </a:r>
            <a:br>
              <a:rPr lang="en-AU" sz="2000" dirty="0">
                <a:solidFill>
                  <a:schemeClr val="tx1"/>
                </a:solidFill>
                <a:effectLst/>
                <a:latin typeface="Century Gothic" panose="020B0502020202020204" pitchFamily="34" charset="0"/>
              </a:rPr>
            </a:br>
            <a:r>
              <a:rPr lang="en-AU" sz="2000" dirty="0" smtClean="0">
                <a:solidFill>
                  <a:schemeClr val="tx1"/>
                </a:solidFill>
                <a:effectLst/>
                <a:latin typeface="Century Gothic" panose="020B0502020202020204" pitchFamily="34" charset="0"/>
              </a:rPr>
              <a:t>This </a:t>
            </a:r>
            <a:r>
              <a:rPr lang="en-AU" sz="2000" dirty="0">
                <a:solidFill>
                  <a:schemeClr val="tx1"/>
                </a:solidFill>
                <a:effectLst/>
                <a:latin typeface="Century Gothic" panose="020B0502020202020204" pitchFamily="34" charset="0"/>
              </a:rPr>
              <a:t>can be done from within the service provider portal.</a:t>
            </a:r>
            <a:endParaRPr lang="en-US" sz="2000" dirty="0">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3745925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Episodic care</a:t>
            </a:r>
          </a:p>
        </p:txBody>
      </p:sp>
      <p:sp>
        <p:nvSpPr>
          <p:cNvPr id="3" name="Content Placeholder 2"/>
          <p:cNvSpPr>
            <a:spLocks noGrp="1"/>
          </p:cNvSpPr>
          <p:nvPr>
            <p:ph sz="half" idx="1"/>
          </p:nvPr>
        </p:nvSpPr>
        <p:spPr/>
        <p:txBody>
          <a:bodyPr>
            <a:normAutofit fontScale="92500" lnSpcReduction="20000"/>
          </a:bodyPr>
          <a:lstStyle/>
          <a:p>
            <a:pPr marL="0" indent="0">
              <a:buNone/>
            </a:pPr>
            <a:r>
              <a:rPr lang="en-AU" dirty="0">
                <a:solidFill>
                  <a:schemeClr val="tx2">
                    <a:lumMod val="50000"/>
                  </a:schemeClr>
                </a:solidFill>
                <a:latin typeface="Century Gothic" panose="020B0502020202020204" pitchFamily="34" charset="0"/>
              </a:rPr>
              <a:t>There may be instances where a client who has previously been assessed by a RAS or ACAS and referred to your service, re-presents for additional services</a:t>
            </a:r>
            <a:r>
              <a:rPr lang="en-AU" dirty="0" smtClean="0">
                <a:solidFill>
                  <a:schemeClr val="tx2">
                    <a:lumMod val="50000"/>
                  </a:schemeClr>
                </a:solidFill>
                <a:latin typeface="Century Gothic" panose="020B0502020202020204" pitchFamily="34" charset="0"/>
              </a:rPr>
              <a:t>.</a:t>
            </a:r>
          </a:p>
          <a:p>
            <a:pPr marL="0" indent="0">
              <a:buNone/>
            </a:pPr>
            <a:endParaRPr lang="en-AU" dirty="0">
              <a:solidFill>
                <a:schemeClr val="tx2">
                  <a:lumMod val="50000"/>
                </a:schemeClr>
              </a:solidFill>
              <a:latin typeface="Century Gothic" panose="020B0502020202020204" pitchFamily="34" charset="0"/>
            </a:endParaRPr>
          </a:p>
          <a:p>
            <a:r>
              <a:rPr lang="en-AU" dirty="0" smtClean="0">
                <a:solidFill>
                  <a:schemeClr val="tx2">
                    <a:lumMod val="50000"/>
                  </a:schemeClr>
                </a:solidFill>
                <a:latin typeface="Century Gothic" panose="020B0502020202020204" pitchFamily="34" charset="0"/>
              </a:rPr>
              <a:t>In </a:t>
            </a:r>
            <a:r>
              <a:rPr lang="en-AU" dirty="0">
                <a:solidFill>
                  <a:schemeClr val="tx2">
                    <a:lumMod val="50000"/>
                  </a:schemeClr>
                </a:solidFill>
                <a:latin typeface="Century Gothic" panose="020B0502020202020204" pitchFamily="34" charset="0"/>
              </a:rPr>
              <a:t>this instance, given your service type was recommended on the client’s support plan, you can continue to provide these services.</a:t>
            </a:r>
            <a:endParaRPr lang="en-US" dirty="0">
              <a:solidFill>
                <a:schemeClr val="tx2">
                  <a:lumMod val="50000"/>
                </a:schemeClr>
              </a:solidFill>
              <a:latin typeface="Century Gothic" panose="020B0502020202020204" pitchFamily="34" charset="0"/>
            </a:endParaRPr>
          </a:p>
        </p:txBody>
      </p:sp>
      <p:sp>
        <p:nvSpPr>
          <p:cNvPr id="4" name="Content Placeholder 3"/>
          <p:cNvSpPr>
            <a:spLocks noGrp="1"/>
          </p:cNvSpPr>
          <p:nvPr>
            <p:ph sz="half" idx="2"/>
          </p:nvPr>
        </p:nvSpPr>
        <p:spPr/>
        <p:txBody>
          <a:bodyPr>
            <a:normAutofit fontScale="92500" lnSpcReduction="20000"/>
          </a:bodyPr>
          <a:lstStyle/>
          <a:p>
            <a:pPr marL="0" indent="0">
              <a:buNone/>
            </a:pPr>
            <a:r>
              <a:rPr lang="en-AU" dirty="0" smtClean="0">
                <a:solidFill>
                  <a:schemeClr val="tx2">
                    <a:lumMod val="50000"/>
                  </a:schemeClr>
                </a:solidFill>
                <a:latin typeface="Century Gothic" panose="020B0502020202020204" pitchFamily="34" charset="0"/>
              </a:rPr>
              <a:t>BUT……..</a:t>
            </a:r>
          </a:p>
          <a:p>
            <a:r>
              <a:rPr lang="en-AU" dirty="0" smtClean="0">
                <a:solidFill>
                  <a:schemeClr val="tx2">
                    <a:lumMod val="50000"/>
                  </a:schemeClr>
                </a:solidFill>
                <a:latin typeface="Century Gothic" panose="020B0502020202020204" pitchFamily="34" charset="0"/>
              </a:rPr>
              <a:t>If </a:t>
            </a:r>
            <a:r>
              <a:rPr lang="en-AU" dirty="0">
                <a:solidFill>
                  <a:schemeClr val="tx2">
                    <a:lumMod val="50000"/>
                  </a:schemeClr>
                </a:solidFill>
                <a:latin typeface="Century Gothic" panose="020B0502020202020204" pitchFamily="34" charset="0"/>
              </a:rPr>
              <a:t>you have ‘ceased’ the client from within the service provider portal, you </a:t>
            </a:r>
            <a:r>
              <a:rPr lang="en-AU" dirty="0" smtClean="0">
                <a:solidFill>
                  <a:schemeClr val="tx2">
                    <a:lumMod val="50000"/>
                  </a:schemeClr>
                </a:solidFill>
                <a:latin typeface="Century Gothic" panose="020B0502020202020204" pitchFamily="34" charset="0"/>
              </a:rPr>
              <a:t>will </a:t>
            </a:r>
            <a:r>
              <a:rPr lang="en-AU" dirty="0">
                <a:solidFill>
                  <a:schemeClr val="tx2">
                    <a:lumMod val="50000"/>
                  </a:schemeClr>
                </a:solidFill>
                <a:latin typeface="Century Gothic" panose="020B0502020202020204" pitchFamily="34" charset="0"/>
              </a:rPr>
              <a:t>need to either get the referral re-issued by the RAS or ACAS organisation, or obtain a referral code. A referral code can be obtained by the client from the My Aged Care contact centre.</a:t>
            </a:r>
            <a:endParaRPr lang="en-US" dirty="0">
              <a:solidFill>
                <a:schemeClr val="tx2">
                  <a:lumMod val="50000"/>
                </a:schemeClr>
              </a:solidFill>
              <a:latin typeface="Century Gothic" panose="020B0502020202020204" pitchFamily="34" charset="0"/>
            </a:endParaRPr>
          </a:p>
        </p:txBody>
      </p:sp>
    </p:spTree>
    <p:extLst>
      <p:ext uri="{BB962C8B-B14F-4D97-AF65-F5344CB8AC3E}">
        <p14:creationId xmlns:p14="http://schemas.microsoft.com/office/powerpoint/2010/main" val="1688948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500776"/>
          </a:xfrm>
        </p:spPr>
        <p:txBody>
          <a:bodyPr>
            <a:normAutofit fontScale="90000"/>
          </a:bodyPr>
          <a:lstStyle/>
          <a:p>
            <a:r>
              <a:rPr lang="en-AU" sz="1800" dirty="0" smtClean="0">
                <a:latin typeface="Century Gothic" panose="020B0502020202020204" pitchFamily="34" charset="0"/>
              </a:rPr>
              <a:t/>
            </a:r>
            <a:br>
              <a:rPr lang="en-AU" sz="1800" dirty="0" smtClean="0">
                <a:latin typeface="Century Gothic" panose="020B0502020202020204" pitchFamily="34" charset="0"/>
              </a:rPr>
            </a:br>
            <a:r>
              <a:rPr lang="en-AU" sz="1800" dirty="0">
                <a:latin typeface="Century Gothic" panose="020B0502020202020204" pitchFamily="34" charset="0"/>
              </a:rPr>
              <a:t/>
            </a:r>
            <a:br>
              <a:rPr lang="en-AU" sz="1800" dirty="0">
                <a:latin typeface="Century Gothic" panose="020B0502020202020204" pitchFamily="34" charset="0"/>
              </a:rPr>
            </a:br>
            <a:r>
              <a:rPr lang="en-AU" sz="1800" dirty="0" smtClean="0">
                <a:latin typeface="Century Gothic" panose="020B0502020202020204" pitchFamily="34" charset="0"/>
              </a:rPr>
              <a:t/>
            </a:r>
            <a:br>
              <a:rPr lang="en-AU" sz="1800" dirty="0" smtClean="0">
                <a:latin typeface="Century Gothic" panose="020B0502020202020204" pitchFamily="34" charset="0"/>
              </a:rPr>
            </a:br>
            <a:r>
              <a:rPr lang="en-AU" sz="1800" dirty="0">
                <a:latin typeface="Century Gothic" panose="020B0502020202020204" pitchFamily="34" charset="0"/>
              </a:rPr>
              <a:t/>
            </a:r>
            <a:br>
              <a:rPr lang="en-AU" sz="1800" dirty="0">
                <a:latin typeface="Century Gothic" panose="020B0502020202020204" pitchFamily="34" charset="0"/>
              </a:rPr>
            </a:br>
            <a:r>
              <a:rPr lang="en-AU" sz="1800" dirty="0">
                <a:latin typeface="Century Gothic" panose="020B0502020202020204" pitchFamily="34" charset="0"/>
              </a:rPr>
              <a:t/>
            </a:r>
            <a:br>
              <a:rPr lang="en-AU" sz="1800" dirty="0">
                <a:latin typeface="Century Gothic" panose="020B0502020202020204" pitchFamily="34" charset="0"/>
              </a:rPr>
            </a:br>
            <a:r>
              <a:rPr lang="en-AU" sz="1800" dirty="0" smtClean="0">
                <a:latin typeface="Century Gothic" panose="020B0502020202020204" pitchFamily="34" charset="0"/>
              </a:rPr>
              <a:t/>
            </a:r>
            <a:br>
              <a:rPr lang="en-AU" sz="1800" dirty="0" smtClean="0">
                <a:latin typeface="Century Gothic" panose="020B0502020202020204" pitchFamily="34" charset="0"/>
              </a:rPr>
            </a:br>
            <a:r>
              <a:rPr lang="en-AU" sz="1800" dirty="0">
                <a:latin typeface="Century Gothic" panose="020B0502020202020204" pitchFamily="34" charset="0"/>
              </a:rPr>
              <a:t/>
            </a:r>
            <a:br>
              <a:rPr lang="en-AU" sz="1800" dirty="0">
                <a:latin typeface="Century Gothic" panose="020B0502020202020204" pitchFamily="34" charset="0"/>
              </a:rPr>
            </a:br>
            <a:r>
              <a:rPr lang="en-AU" sz="1800" dirty="0" smtClean="0">
                <a:latin typeface="Century Gothic" panose="020B0502020202020204" pitchFamily="34" charset="0"/>
              </a:rPr>
              <a:t/>
            </a:r>
            <a:br>
              <a:rPr lang="en-AU" sz="1800" dirty="0" smtClean="0">
                <a:latin typeface="Century Gothic" panose="020B0502020202020204" pitchFamily="34" charset="0"/>
              </a:rPr>
            </a:br>
            <a:r>
              <a:rPr lang="en-AU" sz="1800" dirty="0">
                <a:latin typeface="Century Gothic" panose="020B0502020202020204" pitchFamily="34" charset="0"/>
              </a:rPr>
              <a:t/>
            </a:r>
            <a:br>
              <a:rPr lang="en-AU" sz="1800" dirty="0">
                <a:latin typeface="Century Gothic" panose="020B0502020202020204" pitchFamily="34" charset="0"/>
              </a:rPr>
            </a:br>
            <a:r>
              <a:rPr lang="en-AU" sz="1800" dirty="0" smtClean="0">
                <a:latin typeface="Century Gothic" panose="020B0502020202020204" pitchFamily="34" charset="0"/>
              </a:rPr>
              <a:t/>
            </a:r>
            <a:br>
              <a:rPr lang="en-AU" sz="1800" dirty="0" smtClean="0">
                <a:latin typeface="Century Gothic" panose="020B0502020202020204" pitchFamily="34" charset="0"/>
              </a:rPr>
            </a:br>
            <a:r>
              <a:rPr lang="en-AU" sz="1800" dirty="0" smtClean="0">
                <a:latin typeface="Century Gothic" panose="020B0502020202020204" pitchFamily="34" charset="0"/>
              </a:rPr>
              <a:t/>
            </a:r>
            <a:br>
              <a:rPr lang="en-AU" sz="1800" dirty="0" smtClean="0">
                <a:latin typeface="Century Gothic" panose="020B0502020202020204" pitchFamily="34" charset="0"/>
              </a:rPr>
            </a:br>
            <a:endParaRPr lang="en-US" sz="1800" dirty="0">
              <a:latin typeface="Century Gothic" panose="020B050202020202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3906370"/>
            <a:ext cx="90487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636" y="1340767"/>
            <a:ext cx="7675563" cy="2094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38636" y="3355649"/>
            <a:ext cx="5313484" cy="338554"/>
          </a:xfrm>
          <a:prstGeom prst="rect">
            <a:avLst/>
          </a:prstGeom>
          <a:noFill/>
        </p:spPr>
        <p:txBody>
          <a:bodyPr wrap="square" rtlCol="0">
            <a:spAutoFit/>
          </a:bodyPr>
          <a:lstStyle/>
          <a:p>
            <a:r>
              <a:rPr lang="en-AU" sz="1600" b="1" dirty="0" smtClean="0">
                <a:solidFill>
                  <a:schemeClr val="accent2">
                    <a:lumMod val="50000"/>
                  </a:schemeClr>
                </a:solidFill>
                <a:latin typeface="Century Gothic" panose="020B0502020202020204" pitchFamily="34" charset="0"/>
              </a:rPr>
              <a:t>Robyns@bchc.org.au</a:t>
            </a:r>
            <a:endParaRPr lang="en-US" sz="1600" b="1" dirty="0">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229079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76996"/>
            <a:ext cx="3024336" cy="5276340"/>
          </a:xfrm>
        </p:spPr>
        <p:txBody>
          <a:bodyPr>
            <a:normAutofit/>
          </a:bodyPr>
          <a:lstStyle/>
          <a:p>
            <a:r>
              <a:rPr lang="en-US" b="0" dirty="0"/>
              <a:t/>
            </a:r>
            <a:br>
              <a:rPr lang="en-US" b="0" dirty="0"/>
            </a:br>
            <a:r>
              <a:rPr lang="en-US" b="0" dirty="0"/>
              <a:t> </a:t>
            </a:r>
            <a:br>
              <a:rPr lang="en-US" b="0" dirty="0"/>
            </a:br>
            <a:r>
              <a:rPr lang="en-AU" sz="2800" b="0" dirty="0">
                <a:latin typeface="Century Gothic" panose="020B0502020202020204" pitchFamily="34" charset="0"/>
              </a:rPr>
              <a:t>My Aged Care is the national entry point for all </a:t>
            </a:r>
            <a:r>
              <a:rPr lang="en-AU" sz="2800" b="0" u="sng" dirty="0">
                <a:latin typeface="Century Gothic" panose="020B0502020202020204" pitchFamily="34" charset="0"/>
              </a:rPr>
              <a:t>Commonwealth-subsidised </a:t>
            </a:r>
            <a:r>
              <a:rPr lang="en-AU" sz="2800" b="0" dirty="0">
                <a:latin typeface="Century Gothic" panose="020B0502020202020204" pitchFamily="34" charset="0"/>
              </a:rPr>
              <a:t>aged care services. </a:t>
            </a:r>
            <a:r>
              <a:rPr lang="en-AU" sz="2800" dirty="0">
                <a:latin typeface="Century Gothic" panose="020B0502020202020204" pitchFamily="34" charset="0"/>
              </a:rPr>
              <a:t/>
            </a:r>
            <a:br>
              <a:rPr lang="en-AU" sz="2800" dirty="0">
                <a:latin typeface="Century Gothic" panose="020B0502020202020204" pitchFamily="34" charset="0"/>
              </a:rPr>
            </a:br>
            <a:endParaRPr lang="en-US" sz="2800" dirty="0">
              <a:latin typeface="Century Gothic" panose="020B0502020202020204" pitchFamily="34" charset="0"/>
            </a:endParaRPr>
          </a:p>
        </p:txBody>
      </p:sp>
      <p:pic>
        <p:nvPicPr>
          <p:cNvPr id="5" name="Picture Placeholder 4" descr="null"/>
          <p:cNvPicPr>
            <a:picLocks noGrp="1"/>
          </p:cNvPicPr>
          <p:nvPr>
            <p:ph type="pic" idx="1"/>
          </p:nvPr>
        </p:nvPicPr>
        <p:blipFill>
          <a:blip r:embed="rId2">
            <a:extLst>
              <a:ext uri="{28A0092B-C50C-407E-A947-70E740481C1C}">
                <a14:useLocalDpi xmlns:a14="http://schemas.microsoft.com/office/drawing/2010/main" val="0"/>
              </a:ext>
            </a:extLst>
          </a:blip>
          <a:srcRect l="13110" r="13110"/>
          <a:stretch>
            <a:fillRect/>
          </a:stretch>
        </p:blipFill>
        <p:spPr bwMode="auto">
          <a:prstGeom prst="rect">
            <a:avLst/>
          </a:prstGeom>
          <a:noFill/>
          <a:ln>
            <a:noFill/>
          </a:ln>
        </p:spPr>
      </p:pic>
    </p:spTree>
    <p:extLst>
      <p:ext uri="{BB962C8B-B14F-4D97-AF65-F5344CB8AC3E}">
        <p14:creationId xmlns:p14="http://schemas.microsoft.com/office/powerpoint/2010/main" val="1207190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49248"/>
          </a:xfrm>
        </p:spPr>
        <p:txBody>
          <a:bodyPr>
            <a:normAutofit/>
          </a:bodyPr>
          <a:lstStyle/>
          <a:p>
            <a:r>
              <a:rPr lang="en-AU" sz="2800" dirty="0">
                <a:latin typeface="Century Gothic" panose="020B0502020202020204" pitchFamily="34" charset="0"/>
              </a:rPr>
              <a:t>There is a variety of programs that provide nursing and allied health services for eligible older people in </a:t>
            </a:r>
            <a:r>
              <a:rPr lang="en-AU" sz="2800" dirty="0" smtClean="0">
                <a:latin typeface="Century Gothic" panose="020B0502020202020204" pitchFamily="34" charset="0"/>
              </a:rPr>
              <a:t>Victoria; </a:t>
            </a:r>
            <a:br>
              <a:rPr lang="en-AU" sz="2800" dirty="0" smtClean="0">
                <a:latin typeface="Century Gothic" panose="020B0502020202020204" pitchFamily="34" charset="0"/>
              </a:rPr>
            </a:br>
            <a:r>
              <a:rPr lang="en-AU" sz="2800" dirty="0" smtClean="0">
                <a:latin typeface="Century Gothic" panose="020B0502020202020204" pitchFamily="34" charset="0"/>
              </a:rPr>
              <a:t>including </a:t>
            </a:r>
            <a:r>
              <a:rPr lang="en-AU" sz="2800" dirty="0">
                <a:latin typeface="Century Gothic" panose="020B0502020202020204" pitchFamily="34" charset="0"/>
              </a:rPr>
              <a:t>services funded through the Medicare Benefits Schedule and services provided by </a:t>
            </a:r>
            <a:r>
              <a:rPr lang="en-AU" sz="2800" dirty="0" smtClean="0">
                <a:latin typeface="Century Gothic" panose="020B0502020202020204" pitchFamily="34" charset="0"/>
              </a:rPr>
              <a:t>Community </a:t>
            </a:r>
            <a:r>
              <a:rPr lang="en-AU" sz="2800" dirty="0">
                <a:latin typeface="Century Gothic" panose="020B0502020202020204" pitchFamily="34" charset="0"/>
              </a:rPr>
              <a:t>H</a:t>
            </a:r>
            <a:r>
              <a:rPr lang="en-AU" sz="2800" dirty="0" smtClean="0">
                <a:latin typeface="Century Gothic" panose="020B0502020202020204" pitchFamily="34" charset="0"/>
              </a:rPr>
              <a:t>ealth</a:t>
            </a:r>
            <a:r>
              <a:rPr lang="en-AU" sz="2800" dirty="0">
                <a:latin typeface="Century Gothic" panose="020B0502020202020204" pitchFamily="34" charset="0"/>
              </a:rPr>
              <a:t>, </a:t>
            </a:r>
            <a:r>
              <a:rPr lang="en-AU" sz="2800" dirty="0" smtClean="0">
                <a:latin typeface="Century Gothic" panose="020B0502020202020204" pitchFamily="34" charset="0"/>
              </a:rPr>
              <a:t>Hospitals </a:t>
            </a:r>
            <a:r>
              <a:rPr lang="en-AU" sz="2800" dirty="0">
                <a:latin typeface="Century Gothic" panose="020B0502020202020204" pitchFamily="34" charset="0"/>
              </a:rPr>
              <a:t>and </a:t>
            </a:r>
            <a:r>
              <a:rPr lang="en-AU" sz="2800" dirty="0" smtClean="0">
                <a:latin typeface="Century Gothic" panose="020B0502020202020204" pitchFamily="34" charset="0"/>
              </a:rPr>
              <a:t>Private </a:t>
            </a:r>
            <a:r>
              <a:rPr lang="en-AU" sz="2800" dirty="0">
                <a:latin typeface="Century Gothic" panose="020B0502020202020204" pitchFamily="34" charset="0"/>
              </a:rPr>
              <a:t>H</a:t>
            </a:r>
            <a:r>
              <a:rPr lang="en-AU" sz="2800" dirty="0" smtClean="0">
                <a:latin typeface="Century Gothic" panose="020B0502020202020204" pitchFamily="34" charset="0"/>
              </a:rPr>
              <a:t>ealth </a:t>
            </a:r>
            <a:r>
              <a:rPr lang="en-AU" sz="2800" dirty="0">
                <a:latin typeface="Century Gothic" panose="020B0502020202020204" pitchFamily="34" charset="0"/>
              </a:rPr>
              <a:t>S</a:t>
            </a:r>
            <a:r>
              <a:rPr lang="en-AU" sz="2800" dirty="0" smtClean="0">
                <a:latin typeface="Century Gothic" panose="020B0502020202020204" pitchFamily="34" charset="0"/>
              </a:rPr>
              <a:t>ervices.</a:t>
            </a:r>
            <a:br>
              <a:rPr lang="en-AU" sz="2800" dirty="0" smtClean="0">
                <a:latin typeface="Century Gothic" panose="020B0502020202020204" pitchFamily="34" charset="0"/>
              </a:rPr>
            </a:br>
            <a:r>
              <a:rPr lang="en-AU" sz="2800" dirty="0">
                <a:latin typeface="Century Gothic" panose="020B0502020202020204" pitchFamily="34" charset="0"/>
              </a:rPr>
              <a:t/>
            </a:r>
            <a:br>
              <a:rPr lang="en-AU" sz="2800" dirty="0">
                <a:latin typeface="Century Gothic" panose="020B0502020202020204" pitchFamily="34" charset="0"/>
              </a:rPr>
            </a:br>
            <a:r>
              <a:rPr lang="en-US" sz="2400" dirty="0"/>
              <a:t/>
            </a:r>
            <a:br>
              <a:rPr lang="en-US" sz="2400" dirty="0"/>
            </a:br>
            <a:r>
              <a:rPr lang="en-US" sz="2400" dirty="0"/>
              <a:t> </a:t>
            </a:r>
            <a:r>
              <a:rPr lang="en-US" sz="2000" dirty="0" smtClean="0">
                <a:latin typeface="Century Gothic" panose="020B0502020202020204" pitchFamily="34" charset="0"/>
              </a:rPr>
              <a:t>Handy Hint:</a:t>
            </a:r>
            <a:r>
              <a:rPr lang="en-US" sz="2000" dirty="0">
                <a:latin typeface="Century Gothic" panose="020B0502020202020204" pitchFamily="34" charset="0"/>
              </a:rPr>
              <a:t/>
            </a:r>
            <a:br>
              <a:rPr lang="en-US" sz="2000" dirty="0">
                <a:latin typeface="Century Gothic" panose="020B0502020202020204" pitchFamily="34" charset="0"/>
              </a:rPr>
            </a:br>
            <a:r>
              <a:rPr lang="en-AU" sz="2000" dirty="0">
                <a:latin typeface="Century Gothic" panose="020B0502020202020204" pitchFamily="34" charset="0"/>
              </a:rPr>
              <a:t>Clients </a:t>
            </a:r>
            <a:r>
              <a:rPr lang="en-AU" sz="2000" b="1" dirty="0">
                <a:latin typeface="Century Gothic" panose="020B0502020202020204" pitchFamily="34" charset="0"/>
              </a:rPr>
              <a:t>do not need to come through My Aged Care </a:t>
            </a:r>
            <a:r>
              <a:rPr lang="en-AU" sz="2000" dirty="0">
                <a:latin typeface="Century Gothic" panose="020B0502020202020204" pitchFamily="34" charset="0"/>
              </a:rPr>
              <a:t>to access these health care services </a:t>
            </a:r>
            <a:br>
              <a:rPr lang="en-AU" sz="2000" dirty="0">
                <a:latin typeface="Century Gothic" panose="020B0502020202020204" pitchFamily="34" charset="0"/>
              </a:rPr>
            </a:br>
            <a:endParaRPr lang="en-US" sz="2000" dirty="0">
              <a:latin typeface="Century Gothic" panose="020B0502020202020204" pitchFamily="34" charset="0"/>
            </a:endParaRPr>
          </a:p>
        </p:txBody>
      </p:sp>
    </p:spTree>
    <p:extLst>
      <p:ext uri="{BB962C8B-B14F-4D97-AF65-F5344CB8AC3E}">
        <p14:creationId xmlns:p14="http://schemas.microsoft.com/office/powerpoint/2010/main" val="1940063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2808312" cy="2642985"/>
          </a:xfrm>
        </p:spPr>
        <p:txBody>
          <a:bodyPr>
            <a:normAutofit fontScale="90000"/>
          </a:bodyPr>
          <a:lstStyle/>
          <a:p>
            <a:r>
              <a:rPr lang="en-US" b="0" dirty="0"/>
              <a:t/>
            </a:r>
            <a:br>
              <a:rPr lang="en-US" b="0" dirty="0"/>
            </a:br>
            <a:r>
              <a:rPr lang="en-US" b="0" dirty="0"/>
              <a:t> </a:t>
            </a:r>
            <a:br>
              <a:rPr lang="en-US" b="0" dirty="0"/>
            </a:br>
            <a:r>
              <a:rPr lang="en-AU" b="0" dirty="0">
                <a:solidFill>
                  <a:schemeClr val="tx2">
                    <a:lumMod val="50000"/>
                  </a:schemeClr>
                </a:solidFill>
                <a:latin typeface="Century Gothic" panose="020B0502020202020204" pitchFamily="34" charset="0"/>
              </a:rPr>
              <a:t>Victorian Regional Assessment Service (RAS) and Commonwealth Home Support Programme (CHSP) service providers transitioned to My Aged Care on 1 August 2016. </a:t>
            </a:r>
            <a:br>
              <a:rPr lang="en-AU" b="0" dirty="0">
                <a:solidFill>
                  <a:schemeClr val="tx2">
                    <a:lumMod val="50000"/>
                  </a:schemeClr>
                </a:solidFill>
                <a:latin typeface="Century Gothic" panose="020B0502020202020204" pitchFamily="34" charset="0"/>
              </a:rPr>
            </a:br>
            <a:endParaRPr lang="en-US" dirty="0">
              <a:solidFill>
                <a:schemeClr val="tx2">
                  <a:lumMod val="50000"/>
                </a:schemeClr>
              </a:solidFill>
              <a:latin typeface="Century Gothic" panose="020B0502020202020204" pitchFamily="34" charset="0"/>
            </a:endParaRPr>
          </a:p>
        </p:txBody>
      </p:sp>
      <p:sp>
        <p:nvSpPr>
          <p:cNvPr id="3" name="Text Placeholder 2"/>
          <p:cNvSpPr>
            <a:spLocks noGrp="1"/>
          </p:cNvSpPr>
          <p:nvPr>
            <p:ph type="body" sz="half" idx="2"/>
          </p:nvPr>
        </p:nvSpPr>
        <p:spPr>
          <a:xfrm>
            <a:off x="609600" y="2828784"/>
            <a:ext cx="2209800" cy="3264511"/>
          </a:xfrm>
        </p:spPr>
        <p:txBody>
          <a:bodyPr/>
          <a:lstStyle/>
          <a:p>
            <a:endParaRPr lang="en-US" dirty="0"/>
          </a:p>
          <a:p>
            <a:r>
              <a:rPr lang="en-US" dirty="0"/>
              <a:t> </a:t>
            </a:r>
          </a:p>
          <a:p>
            <a:r>
              <a:rPr lang="en-AU" sz="1800" b="1" u="sng" dirty="0">
                <a:solidFill>
                  <a:schemeClr val="tx2">
                    <a:lumMod val="50000"/>
                  </a:schemeClr>
                </a:solidFill>
                <a:latin typeface="Century Gothic" panose="020B0502020202020204" pitchFamily="34" charset="0"/>
              </a:rPr>
              <a:t>From 1 October 2017,</a:t>
            </a:r>
            <a:r>
              <a:rPr lang="en-AU" sz="1800" dirty="0">
                <a:solidFill>
                  <a:schemeClr val="tx2">
                    <a:lumMod val="50000"/>
                  </a:schemeClr>
                </a:solidFill>
                <a:latin typeface="Century Gothic" panose="020B0502020202020204" pitchFamily="34" charset="0"/>
              </a:rPr>
              <a:t> clients requiring </a:t>
            </a:r>
            <a:r>
              <a:rPr lang="en-AU" sz="1800" u="sng" dirty="0">
                <a:solidFill>
                  <a:schemeClr val="tx2">
                    <a:lumMod val="50000"/>
                  </a:schemeClr>
                </a:solidFill>
                <a:latin typeface="Century Gothic" panose="020B0502020202020204" pitchFamily="34" charset="0"/>
              </a:rPr>
              <a:t>CHSP</a:t>
            </a:r>
            <a:r>
              <a:rPr lang="en-AU" sz="1800" b="1" u="sng" dirty="0">
                <a:solidFill>
                  <a:schemeClr val="tx2">
                    <a:lumMod val="50000"/>
                  </a:schemeClr>
                </a:solidFill>
                <a:latin typeface="Century Gothic" panose="020B0502020202020204" pitchFamily="34" charset="0"/>
              </a:rPr>
              <a:t> </a:t>
            </a:r>
            <a:r>
              <a:rPr lang="en-AU" sz="1800" dirty="0">
                <a:solidFill>
                  <a:schemeClr val="tx2">
                    <a:lumMod val="50000"/>
                  </a:schemeClr>
                </a:solidFill>
                <a:latin typeface="Century Gothic" panose="020B0502020202020204" pitchFamily="34" charset="0"/>
              </a:rPr>
              <a:t>allied health and/or nursing services will need to be referred through My Aged Care. </a:t>
            </a:r>
          </a:p>
          <a:p>
            <a:endParaRPr lang="en-US" dirty="0"/>
          </a:p>
        </p:txBody>
      </p:sp>
      <p:pic>
        <p:nvPicPr>
          <p:cNvPr id="7" name="Picture Placeholder 6" descr="Health care. Word cloud concept.">
            <a:hlinkClick r:id="rId2"/>
          </p:cNvPr>
          <p:cNvPicPr>
            <a:picLocks noGrp="1"/>
          </p:cNvPicPr>
          <p:nvPr>
            <p:ph type="pic" idx="1"/>
          </p:nvPr>
        </p:nvPicPr>
        <p:blipFill>
          <a:blip r:embed="rId3">
            <a:extLst>
              <a:ext uri="{28A0092B-C50C-407E-A947-70E740481C1C}">
                <a14:useLocalDpi xmlns:a14="http://schemas.microsoft.com/office/drawing/2010/main" val="0"/>
              </a:ext>
            </a:extLst>
          </a:blip>
          <a:srcRect l="13380" r="13380"/>
          <a:stretch>
            <a:fillRect/>
          </a:stretch>
        </p:blipFill>
        <p:spPr bwMode="auto">
          <a:prstGeom prst="rect">
            <a:avLst/>
          </a:prstGeom>
          <a:noFill/>
          <a:ln>
            <a:noFill/>
          </a:ln>
        </p:spPr>
      </p:pic>
    </p:spTree>
    <p:extLst>
      <p:ext uri="{BB962C8B-B14F-4D97-AF65-F5344CB8AC3E}">
        <p14:creationId xmlns:p14="http://schemas.microsoft.com/office/powerpoint/2010/main" val="617723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3744416"/>
          </a:xfrm>
        </p:spPr>
        <p:txBody>
          <a:bodyPr>
            <a:normAutofit/>
          </a:bodyPr>
          <a:lstStyle/>
          <a:p>
            <a:r>
              <a:rPr lang="en-AU" sz="2800" dirty="0">
                <a:solidFill>
                  <a:schemeClr val="tx2">
                    <a:lumMod val="50000"/>
                  </a:schemeClr>
                </a:solidFill>
                <a:latin typeface="Century Gothic" panose="020B0502020202020204" pitchFamily="34" charset="0"/>
              </a:rPr>
              <a:t>Referrals only need to be made to My Aged Care where the client may be eligible for Commonwealth-subsidised aged care services, such as the </a:t>
            </a:r>
            <a:r>
              <a:rPr lang="en-AU" sz="2800" dirty="0" smtClean="0">
                <a:solidFill>
                  <a:schemeClr val="tx2">
                    <a:lumMod val="50000"/>
                  </a:schemeClr>
                </a:solidFill>
                <a:latin typeface="Century Gothic" panose="020B0502020202020204" pitchFamily="34" charset="0"/>
              </a:rPr>
              <a:t>Commonwealth Home Support Programme, </a:t>
            </a:r>
            <a:r>
              <a:rPr lang="en-AU" sz="2800" dirty="0">
                <a:solidFill>
                  <a:schemeClr val="tx2">
                    <a:lumMod val="50000"/>
                  </a:schemeClr>
                </a:solidFill>
                <a:latin typeface="Century Gothic" panose="020B0502020202020204" pitchFamily="34" charset="0"/>
              </a:rPr>
              <a:t>Home Care Packages, </a:t>
            </a:r>
            <a:r>
              <a:rPr lang="en-AU" sz="2800" dirty="0" smtClean="0">
                <a:solidFill>
                  <a:schemeClr val="tx2">
                    <a:lumMod val="50000"/>
                  </a:schemeClr>
                </a:solidFill>
                <a:latin typeface="Century Gothic" panose="020B0502020202020204" pitchFamily="34" charset="0"/>
              </a:rPr>
              <a:t>Transitional </a:t>
            </a:r>
            <a:r>
              <a:rPr lang="en-AU" sz="2800" dirty="0">
                <a:solidFill>
                  <a:schemeClr val="tx2">
                    <a:lumMod val="50000"/>
                  </a:schemeClr>
                </a:solidFill>
                <a:latin typeface="Century Gothic" panose="020B0502020202020204" pitchFamily="34" charset="0"/>
              </a:rPr>
              <a:t>Care, Short Term Restorative Care, </a:t>
            </a:r>
            <a:r>
              <a:rPr lang="en-AU" sz="2800" dirty="0" smtClean="0">
                <a:solidFill>
                  <a:schemeClr val="tx2">
                    <a:lumMod val="50000"/>
                  </a:schemeClr>
                </a:solidFill>
                <a:latin typeface="Century Gothic" panose="020B0502020202020204" pitchFamily="34" charset="0"/>
              </a:rPr>
              <a:t>Reablement and </a:t>
            </a:r>
            <a:r>
              <a:rPr lang="en-AU" sz="2800" dirty="0">
                <a:solidFill>
                  <a:schemeClr val="tx2">
                    <a:lumMod val="50000"/>
                  </a:schemeClr>
                </a:solidFill>
                <a:latin typeface="Century Gothic" panose="020B0502020202020204" pitchFamily="34" charset="0"/>
              </a:rPr>
              <a:t>also Residential Care.</a:t>
            </a:r>
            <a:endParaRPr lang="en-US" sz="2800" dirty="0">
              <a:solidFill>
                <a:schemeClr val="tx2">
                  <a:lumMod val="50000"/>
                </a:schemeClr>
              </a:solidFill>
              <a:latin typeface="Century Gothic" panose="020B0502020202020204" pitchFamily="34" charset="0"/>
            </a:endParaRPr>
          </a:p>
        </p:txBody>
      </p:sp>
      <p:sp>
        <p:nvSpPr>
          <p:cNvPr id="3" name="Content Placeholder 2"/>
          <p:cNvSpPr>
            <a:spLocks noGrp="1"/>
          </p:cNvSpPr>
          <p:nvPr>
            <p:ph sz="half" idx="1"/>
          </p:nvPr>
        </p:nvSpPr>
        <p:spPr>
          <a:xfrm>
            <a:off x="457200" y="4725143"/>
            <a:ext cx="8219256" cy="1629781"/>
          </a:xfrm>
        </p:spPr>
        <p:txBody>
          <a:bodyPr>
            <a:normAutofit/>
          </a:bodyPr>
          <a:lstStyle/>
          <a:p>
            <a:pPr marL="0" indent="0">
              <a:buNone/>
            </a:pPr>
            <a:r>
              <a:rPr lang="en-AU" sz="1800" dirty="0" smtClean="0">
                <a:solidFill>
                  <a:schemeClr val="tx2">
                    <a:lumMod val="50000"/>
                  </a:schemeClr>
                </a:solidFill>
                <a:latin typeface="Century Gothic" panose="020B0502020202020204" pitchFamily="34" charset="0"/>
              </a:rPr>
              <a:t>Handy Hints.</a:t>
            </a:r>
          </a:p>
          <a:p>
            <a:r>
              <a:rPr lang="en-AU" sz="1800" dirty="0" smtClean="0">
                <a:solidFill>
                  <a:schemeClr val="tx2">
                    <a:lumMod val="50000"/>
                  </a:schemeClr>
                </a:solidFill>
                <a:latin typeface="Century Gothic" panose="020B0502020202020204" pitchFamily="34" charset="0"/>
              </a:rPr>
              <a:t>Know your funding source,</a:t>
            </a:r>
          </a:p>
          <a:p>
            <a:r>
              <a:rPr lang="en-AU" sz="1800" dirty="0" smtClean="0">
                <a:solidFill>
                  <a:schemeClr val="tx2">
                    <a:lumMod val="50000"/>
                  </a:schemeClr>
                </a:solidFill>
                <a:latin typeface="Century Gothic" panose="020B0502020202020204" pitchFamily="34" charset="0"/>
              </a:rPr>
              <a:t>Know the difference between CHSP, Home Care Packages, Transitional Care, Short Term Restorative Care, Reablement Care and Residential Care. </a:t>
            </a:r>
          </a:p>
          <a:p>
            <a:endParaRPr lang="en-US" sz="1800" dirty="0">
              <a:solidFill>
                <a:schemeClr val="tx2">
                  <a:lumMod val="50000"/>
                </a:schemeClr>
              </a:solidFill>
              <a:latin typeface="Century Gothic" panose="020B0502020202020204" pitchFamily="34" charset="0"/>
            </a:endParaRPr>
          </a:p>
        </p:txBody>
      </p:sp>
    </p:spTree>
    <p:extLst>
      <p:ext uri="{BB962C8B-B14F-4D97-AF65-F5344CB8AC3E}">
        <p14:creationId xmlns:p14="http://schemas.microsoft.com/office/powerpoint/2010/main" val="6550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dirty="0"/>
              <a:t/>
            </a:r>
            <a:br>
              <a:rPr lang="en-US" b="0" dirty="0"/>
            </a:br>
            <a:r>
              <a:rPr lang="en-AU" b="0" dirty="0"/>
              <a:t> </a:t>
            </a:r>
            <a:r>
              <a:rPr lang="en-AU" b="0" dirty="0">
                <a:solidFill>
                  <a:schemeClr val="tx1"/>
                </a:solidFill>
                <a:effectLst/>
                <a:latin typeface="Century Gothic" panose="020B0502020202020204" pitchFamily="34" charset="0"/>
              </a:rPr>
              <a:t>Direct to service referrals</a:t>
            </a:r>
            <a:r>
              <a:rPr lang="en-AU" b="0" dirty="0" smtClean="0">
                <a:solidFill>
                  <a:schemeClr val="tx1"/>
                </a:solidFill>
                <a:effectLst/>
                <a:latin typeface="Century Gothic" panose="020B0502020202020204" pitchFamily="34" charset="0"/>
              </a:rPr>
              <a:t>:</a:t>
            </a:r>
            <a:endParaRPr lang="en-US" dirty="0">
              <a:solidFill>
                <a:schemeClr val="tx1"/>
              </a:solidFill>
              <a:latin typeface="Century Gothic" panose="020B0502020202020204" pitchFamily="34" charset="0"/>
            </a:endParaRPr>
          </a:p>
        </p:txBody>
      </p:sp>
      <p:sp>
        <p:nvSpPr>
          <p:cNvPr id="3" name="Subtitle 2"/>
          <p:cNvSpPr>
            <a:spLocks noGrp="1"/>
          </p:cNvSpPr>
          <p:nvPr>
            <p:ph type="subTitle" idx="1"/>
          </p:nvPr>
        </p:nvSpPr>
        <p:spPr/>
        <p:txBody>
          <a:bodyPr/>
          <a:lstStyle/>
          <a:p>
            <a:r>
              <a:rPr lang="en-AU" sz="3200" dirty="0">
                <a:latin typeface="Century Gothic" panose="020B0502020202020204" pitchFamily="34" charset="0"/>
              </a:rPr>
              <a:t>the urgent pathway </a:t>
            </a:r>
            <a:endParaRPr lang="en-US" sz="3200" dirty="0"/>
          </a:p>
        </p:txBody>
      </p:sp>
    </p:spTree>
    <p:extLst>
      <p:ext uri="{BB962C8B-B14F-4D97-AF65-F5344CB8AC3E}">
        <p14:creationId xmlns:p14="http://schemas.microsoft.com/office/powerpoint/2010/main" val="4191201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32824"/>
          </a:xfrm>
        </p:spPr>
        <p:txBody>
          <a:bodyPr>
            <a:noAutofit/>
          </a:bodyPr>
          <a:lstStyle/>
          <a:p>
            <a:r>
              <a:rPr lang="en-AU" sz="2400" dirty="0">
                <a:solidFill>
                  <a:schemeClr val="tx2">
                    <a:lumMod val="50000"/>
                  </a:schemeClr>
                </a:solidFill>
                <a:latin typeface="Century Gothic" panose="020B0502020202020204" pitchFamily="34" charset="0"/>
              </a:rPr>
              <a:t>A direct to service pathway can be used where a client has an urgent need for a service based on their circumstances which, if not met immediately, may place them at risk. </a:t>
            </a:r>
            <a:br>
              <a:rPr lang="en-AU" sz="2400" dirty="0">
                <a:solidFill>
                  <a:schemeClr val="tx2">
                    <a:lumMod val="50000"/>
                  </a:schemeClr>
                </a:solidFill>
                <a:latin typeface="Century Gothic" panose="020B0502020202020204" pitchFamily="34" charset="0"/>
              </a:rPr>
            </a:br>
            <a:endParaRPr lang="en-US" sz="2400" dirty="0">
              <a:latin typeface="Century Gothic" panose="020B0502020202020204" pitchFamily="34" charset="0"/>
            </a:endParaRPr>
          </a:p>
        </p:txBody>
      </p:sp>
      <p:sp>
        <p:nvSpPr>
          <p:cNvPr id="3" name="Content Placeholder 2"/>
          <p:cNvSpPr>
            <a:spLocks noGrp="1"/>
          </p:cNvSpPr>
          <p:nvPr>
            <p:ph idx="1"/>
          </p:nvPr>
        </p:nvSpPr>
        <p:spPr>
          <a:xfrm>
            <a:off x="457200" y="2348880"/>
            <a:ext cx="8229600" cy="3975720"/>
          </a:xfrm>
        </p:spPr>
        <p:txBody>
          <a:bodyPr>
            <a:normAutofit/>
          </a:bodyPr>
          <a:lstStyle/>
          <a:p>
            <a:endParaRPr lang="en-AU" dirty="0" smtClean="0">
              <a:solidFill>
                <a:schemeClr val="tx2">
                  <a:lumMod val="50000"/>
                </a:schemeClr>
              </a:solidFill>
              <a:latin typeface="Century Gothic" panose="020B0502020202020204" pitchFamily="34" charset="0"/>
            </a:endParaRPr>
          </a:p>
          <a:p>
            <a:r>
              <a:rPr lang="en-AU" dirty="0" smtClean="0">
                <a:solidFill>
                  <a:schemeClr val="tx2">
                    <a:lumMod val="50000"/>
                  </a:schemeClr>
                </a:solidFill>
                <a:latin typeface="Century Gothic" panose="020B0502020202020204" pitchFamily="34" charset="0"/>
              </a:rPr>
              <a:t>The </a:t>
            </a:r>
            <a:r>
              <a:rPr lang="en-AU" dirty="0">
                <a:solidFill>
                  <a:schemeClr val="tx2">
                    <a:lumMod val="50000"/>
                  </a:schemeClr>
                </a:solidFill>
                <a:latin typeface="Century Gothic" panose="020B0502020202020204" pitchFamily="34" charset="0"/>
              </a:rPr>
              <a:t>services where this is most likely to occur are nursing, personal care, meals and transport</a:t>
            </a:r>
            <a:r>
              <a:rPr lang="en-AU" dirty="0" smtClean="0">
                <a:solidFill>
                  <a:schemeClr val="tx2">
                    <a:lumMod val="50000"/>
                  </a:schemeClr>
                </a:solidFill>
                <a:latin typeface="Century Gothic" panose="020B0502020202020204" pitchFamily="34" charset="0"/>
              </a:rPr>
              <a:t>.</a:t>
            </a:r>
          </a:p>
          <a:p>
            <a:pPr marL="0" indent="0">
              <a:buNone/>
            </a:pPr>
            <a:endParaRPr lang="en-AU" dirty="0" smtClean="0"/>
          </a:p>
          <a:p>
            <a:pPr marL="0" indent="0">
              <a:buNone/>
            </a:pPr>
            <a:endParaRPr lang="en-US" dirty="0"/>
          </a:p>
          <a:p>
            <a:pPr marL="0" indent="0">
              <a:buNone/>
            </a:pPr>
            <a:r>
              <a:rPr lang="en-AU" sz="1800" dirty="0" smtClean="0">
                <a:solidFill>
                  <a:schemeClr val="tx2">
                    <a:lumMod val="50000"/>
                  </a:schemeClr>
                </a:solidFill>
                <a:latin typeface="Century Gothic" panose="020B0502020202020204" pitchFamily="34" charset="0"/>
              </a:rPr>
              <a:t>Handy Hints:</a:t>
            </a:r>
          </a:p>
          <a:p>
            <a:pPr marL="0" indent="0">
              <a:buNone/>
            </a:pPr>
            <a:r>
              <a:rPr lang="en-AU" sz="1800" dirty="0" smtClean="0">
                <a:solidFill>
                  <a:schemeClr val="tx2">
                    <a:lumMod val="50000"/>
                  </a:schemeClr>
                </a:solidFill>
                <a:latin typeface="Century Gothic" panose="020B0502020202020204" pitchFamily="34" charset="0"/>
              </a:rPr>
              <a:t>It is acknowledged </a:t>
            </a:r>
            <a:r>
              <a:rPr lang="en-AU" sz="1800" dirty="0">
                <a:solidFill>
                  <a:schemeClr val="tx2">
                    <a:lumMod val="50000"/>
                  </a:schemeClr>
                </a:solidFill>
                <a:latin typeface="Century Gothic" panose="020B0502020202020204" pitchFamily="34" charset="0"/>
              </a:rPr>
              <a:t>that there may be a very small number of exceptions to these four service types. If the client’s safety is at risk, you can provide other services in the interim until an assessment is undertaken by a RAS or Aged Care Assessment Service (ACAS) assessor. </a:t>
            </a:r>
          </a:p>
          <a:p>
            <a:endParaRPr lang="en-AU" dirty="0">
              <a:solidFill>
                <a:schemeClr val="tx2">
                  <a:lumMod val="50000"/>
                </a:schemeClr>
              </a:solidFill>
              <a:latin typeface="Century Gothic" panose="020B0502020202020204" pitchFamily="34" charset="0"/>
            </a:endParaRPr>
          </a:p>
          <a:p>
            <a:endParaRPr lang="en-US" dirty="0"/>
          </a:p>
        </p:txBody>
      </p:sp>
    </p:spTree>
    <p:extLst>
      <p:ext uri="{BB962C8B-B14F-4D97-AF65-F5344CB8AC3E}">
        <p14:creationId xmlns:p14="http://schemas.microsoft.com/office/powerpoint/2010/main" val="3287740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Robyns\AppData\Local\Microsoft\Windows\INetCache\IE\LFLXG8WC\5000248546_1f4c60e793_z[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5998" y="2348880"/>
            <a:ext cx="3275922" cy="327592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276872"/>
            <a:ext cx="3352184" cy="335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1484784"/>
            <a:ext cx="7772400" cy="3960440"/>
          </a:xfrm>
        </p:spPr>
        <p:txBody>
          <a:bodyPr>
            <a:noAutofit/>
          </a:bodyPr>
          <a:lstStyle/>
          <a:p>
            <a:r>
              <a:rPr lang="en-AU" sz="3200" b="1" dirty="0">
                <a:latin typeface="Century Gothic" panose="020B0502020202020204" pitchFamily="34" charset="0"/>
              </a:rPr>
              <a:t>As the service provider, you are expected to make a referral to My Aged Care to arrange for an assessment as soon as possible. </a:t>
            </a:r>
            <a:endParaRPr lang="en-AU" sz="3200" b="1" dirty="0" smtClean="0">
              <a:latin typeface="Century Gothic" panose="020B0502020202020204" pitchFamily="34" charset="0"/>
            </a:endParaRPr>
          </a:p>
          <a:p>
            <a:endParaRPr lang="en-AU" sz="2800" dirty="0" smtClean="0">
              <a:latin typeface="Century Gothic" panose="020B0502020202020204" pitchFamily="34" charset="0"/>
            </a:endParaRPr>
          </a:p>
          <a:p>
            <a:r>
              <a:rPr lang="en-AU" sz="1800" dirty="0" smtClean="0">
                <a:latin typeface="Century Gothic" panose="020B0502020202020204" pitchFamily="34" charset="0"/>
              </a:rPr>
              <a:t>Handy Hint:</a:t>
            </a:r>
          </a:p>
          <a:p>
            <a:r>
              <a:rPr lang="en-AU" sz="1800" dirty="0" smtClean="0">
                <a:latin typeface="Century Gothic" panose="020B0502020202020204" pitchFamily="34" charset="0"/>
              </a:rPr>
              <a:t>I recommend </a:t>
            </a:r>
            <a:r>
              <a:rPr lang="en-AU" sz="1800" dirty="0">
                <a:latin typeface="Century Gothic" panose="020B0502020202020204" pitchFamily="34" charset="0"/>
              </a:rPr>
              <a:t>you include </a:t>
            </a:r>
            <a:r>
              <a:rPr lang="en-AU" sz="1800" dirty="0" smtClean="0">
                <a:latin typeface="Century Gothic" panose="020B0502020202020204" pitchFamily="34" charset="0"/>
              </a:rPr>
              <a:t>information:</a:t>
            </a:r>
          </a:p>
          <a:p>
            <a:pPr marL="285750" indent="-285750">
              <a:buFontTx/>
              <a:buChar char="-"/>
            </a:pPr>
            <a:r>
              <a:rPr lang="en-AU" sz="1800" dirty="0" smtClean="0">
                <a:latin typeface="Century Gothic" panose="020B0502020202020204" pitchFamily="34" charset="0"/>
              </a:rPr>
              <a:t>Why you have commenced the urgent service,</a:t>
            </a:r>
          </a:p>
          <a:p>
            <a:pPr marL="285750" indent="-285750">
              <a:buFontTx/>
              <a:buChar char="-"/>
            </a:pPr>
            <a:r>
              <a:rPr lang="en-AU" sz="1800" dirty="0" smtClean="0">
                <a:latin typeface="Century Gothic" panose="020B0502020202020204" pitchFamily="34" charset="0"/>
              </a:rPr>
              <a:t>What date you commenced the service,</a:t>
            </a:r>
          </a:p>
          <a:p>
            <a:pPr marL="285750" indent="-285750">
              <a:buFontTx/>
              <a:buChar char="-"/>
            </a:pPr>
            <a:r>
              <a:rPr lang="en-AU" sz="1800" dirty="0" smtClean="0">
                <a:latin typeface="Century Gothic" panose="020B0502020202020204" pitchFamily="34" charset="0"/>
              </a:rPr>
              <a:t>Any assessments undertaken should be attached,</a:t>
            </a:r>
          </a:p>
          <a:p>
            <a:r>
              <a:rPr lang="en-AU" sz="1800" dirty="0" smtClean="0">
                <a:latin typeface="Century Gothic" panose="020B0502020202020204" pitchFamily="34" charset="0"/>
              </a:rPr>
              <a:t>This will ensure </a:t>
            </a:r>
            <a:r>
              <a:rPr lang="en-AU" sz="1800" dirty="0">
                <a:latin typeface="Century Gothic" panose="020B0502020202020204" pitchFamily="34" charset="0"/>
              </a:rPr>
              <a:t>the assessor </a:t>
            </a:r>
            <a:r>
              <a:rPr lang="en-AU" sz="1800" dirty="0" smtClean="0">
                <a:latin typeface="Century Gothic" panose="020B0502020202020204" pitchFamily="34" charset="0"/>
              </a:rPr>
              <a:t>is informed and remember you only have 2 weeks to register for assessment.</a:t>
            </a:r>
            <a:endParaRPr lang="en-US" sz="1800" dirty="0">
              <a:latin typeface="Century Gothic" panose="020B0502020202020204" pitchFamily="34" charset="0"/>
            </a:endParaRPr>
          </a:p>
        </p:txBody>
      </p:sp>
    </p:spTree>
    <p:extLst>
      <p:ext uri="{BB962C8B-B14F-4D97-AF65-F5344CB8AC3E}">
        <p14:creationId xmlns:p14="http://schemas.microsoft.com/office/powerpoint/2010/main" val="2304270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320</TotalTime>
  <Words>491</Words>
  <Application>Microsoft Office PowerPoint</Application>
  <PresentationFormat>On-screen Show (4:3)</PresentationFormat>
  <Paragraphs>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Referral Pathways for Allied Health and Nursing.</vt:lpstr>
      <vt:lpstr>   My Aged Care is the national entry point for all Commonwealth-subsidised aged care services.  </vt:lpstr>
      <vt:lpstr>There is a variety of programs that provide nursing and allied health services for eligible older people in Victoria;  including services funded through the Medicare Benefits Schedule and services provided by Community Health, Hospitals and Private Health Services.    Handy Hint: Clients do not need to come through My Aged Care to access these health care services  </vt:lpstr>
      <vt:lpstr>   Victorian Regional Assessment Service (RAS) and Commonwealth Home Support Programme (CHSP) service providers transitioned to My Aged Care on 1 August 2016.  </vt:lpstr>
      <vt:lpstr>Referrals only need to be made to My Aged Care where the client may be eligible for Commonwealth-subsidised aged care services, such as the Commonwealth Home Support Programme, Home Care Packages, Transitional Care, Short Term Restorative Care, Reablement and also Residential Care.</vt:lpstr>
      <vt:lpstr>  Direct to service referrals:</vt:lpstr>
      <vt:lpstr>A direct to service pathway can be used where a client has an urgent need for a service based on their circumstances which, if not met immediately, may place them at risk.  </vt:lpstr>
      <vt:lpstr>PowerPoint Presentation</vt:lpstr>
      <vt:lpstr>PowerPoint Presentation</vt:lpstr>
      <vt:lpstr>The RAS and ACAS determine eligibility and make the service referrals for the CHSP service type, i.e. allied health and therapy or community nursing.   This covers all the service subtypes, for example, a referral for allied health and therapy includes: podiatry, physiotherapy, occupational therapy, social work, continence etc.   If your client has already had an assessment by a RAS, and has a recommendation for allied health and therapy, you do not need to make any additional referrals to My Aged Care in order to provide different allied health subtypes. Call the assessor to add to support plan.  </vt:lpstr>
      <vt:lpstr>PowerPoint Presentation</vt:lpstr>
      <vt:lpstr>If there are multiple providers required to meet a client’s needs, multiple referrals for allied health and therapy will be required.   This is because a referral code can only be used by one provider.   This allows the multidisciplinary and co-located allied health professionals to continue the current collaborative practices when providing care to a client.  Handy Hint: You should continue to update the client record with any additional service delivery information, this may support additional services.</vt:lpstr>
      <vt:lpstr>What to do when a client requires additional services  If the clients’ needs or circumstances have changed and you think they may require other services not identified on their support plan, you can request a support plan review.  Handy Hints:  This can be done from within the service provider portal.</vt:lpstr>
      <vt:lpstr>Episodic care</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Referral Pathways for Allied Health and Nursing.</dc:title>
  <dc:creator>Robyn Salt</dc:creator>
  <cp:lastModifiedBy>Robyn Fletcher</cp:lastModifiedBy>
  <cp:revision>16</cp:revision>
  <dcterms:created xsi:type="dcterms:W3CDTF">2017-10-02T23:22:11Z</dcterms:created>
  <dcterms:modified xsi:type="dcterms:W3CDTF">2017-10-16T00:59:38Z</dcterms:modified>
</cp:coreProperties>
</file>